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3.xml" ContentType="application/vnd.openxmlformats-officedocument.them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4.xml" ContentType="application/vnd.openxmlformats-officedocument.theme+xml"/>
  <Override PartName="/ppt/slideLayouts/slideLayout10.xml" ContentType="application/vnd.openxmlformats-officedocument.presentationml.slideLayout+xml"/>
  <Override PartName="/ppt/theme/theme5.xml" ContentType="application/vnd.openxmlformats-officedocument.theme+xml"/>
  <Override PartName="/ppt/slideLayouts/slideLayout11.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9" r:id="rId1"/>
    <p:sldMasterId id="2147483837" r:id="rId2"/>
    <p:sldMasterId id="2147483846" r:id="rId3"/>
    <p:sldMasterId id="2147483858" r:id="rId4"/>
    <p:sldMasterId id="2147483902" r:id="rId5"/>
    <p:sldMasterId id="2147483881" r:id="rId6"/>
  </p:sldMasterIdLst>
  <p:notesMasterIdLst>
    <p:notesMasterId r:id="rId32"/>
  </p:notesMasterIdLst>
  <p:handoutMasterIdLst>
    <p:handoutMasterId r:id="rId33"/>
  </p:handoutMasterIdLst>
  <p:sldIdLst>
    <p:sldId id="1779" r:id="rId7"/>
    <p:sldId id="1765" r:id="rId8"/>
    <p:sldId id="739" r:id="rId9"/>
    <p:sldId id="1796" r:id="rId10"/>
    <p:sldId id="1782" r:id="rId11"/>
    <p:sldId id="1809" r:id="rId12"/>
    <p:sldId id="1785" r:id="rId13"/>
    <p:sldId id="1804" r:id="rId14"/>
    <p:sldId id="1788" r:id="rId15"/>
    <p:sldId id="1789" r:id="rId16"/>
    <p:sldId id="1791" r:id="rId17"/>
    <p:sldId id="1794" r:id="rId18"/>
    <p:sldId id="1792" r:id="rId19"/>
    <p:sldId id="1795" r:id="rId20"/>
    <p:sldId id="1797" r:id="rId21"/>
    <p:sldId id="1786" r:id="rId22"/>
    <p:sldId id="1805" r:id="rId23"/>
    <p:sldId id="1806" r:id="rId24"/>
    <p:sldId id="1800" r:id="rId25"/>
    <p:sldId id="1807" r:id="rId26"/>
    <p:sldId id="1787" r:id="rId27"/>
    <p:sldId id="1801" r:id="rId28"/>
    <p:sldId id="1808" r:id="rId29"/>
    <p:sldId id="1784" r:id="rId30"/>
    <p:sldId id="680" r:id="rId31"/>
  </p:sldIdLst>
  <p:sldSz cx="12196763" cy="6858000"/>
  <p:notesSz cx="6805613" cy="9939338"/>
  <p:custDataLst>
    <p:tags r:id="rId34"/>
  </p:custDataLst>
  <p:defaultTex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609676" algn="l" rtl="0" fontAlgn="base">
      <a:spcBef>
        <a:spcPct val="0"/>
      </a:spcBef>
      <a:spcAft>
        <a:spcPct val="0"/>
      </a:spcAft>
      <a:defRPr kern="1200">
        <a:solidFill>
          <a:schemeClr val="tx1"/>
        </a:solidFill>
        <a:latin typeface="Calibri" pitchFamily="34" charset="0"/>
        <a:ea typeface="宋体" pitchFamily="2" charset="-122"/>
        <a:cs typeface="+mn-cs"/>
      </a:defRPr>
    </a:lvl2pPr>
    <a:lvl3pPr marL="1219352" algn="l" rtl="0" fontAlgn="base">
      <a:spcBef>
        <a:spcPct val="0"/>
      </a:spcBef>
      <a:spcAft>
        <a:spcPct val="0"/>
      </a:spcAft>
      <a:defRPr kern="1200">
        <a:solidFill>
          <a:schemeClr val="tx1"/>
        </a:solidFill>
        <a:latin typeface="Calibri" pitchFamily="34" charset="0"/>
        <a:ea typeface="宋体" pitchFamily="2" charset="-122"/>
        <a:cs typeface="+mn-cs"/>
      </a:defRPr>
    </a:lvl3pPr>
    <a:lvl4pPr marL="1829029" algn="l" rtl="0" fontAlgn="base">
      <a:spcBef>
        <a:spcPct val="0"/>
      </a:spcBef>
      <a:spcAft>
        <a:spcPct val="0"/>
      </a:spcAft>
      <a:defRPr kern="1200">
        <a:solidFill>
          <a:schemeClr val="tx1"/>
        </a:solidFill>
        <a:latin typeface="Calibri" pitchFamily="34" charset="0"/>
        <a:ea typeface="宋体" pitchFamily="2" charset="-122"/>
        <a:cs typeface="+mn-cs"/>
      </a:defRPr>
    </a:lvl4pPr>
    <a:lvl5pPr marL="2438705" algn="l" rtl="0" fontAlgn="base">
      <a:spcBef>
        <a:spcPct val="0"/>
      </a:spcBef>
      <a:spcAft>
        <a:spcPct val="0"/>
      </a:spcAft>
      <a:defRPr kern="1200">
        <a:solidFill>
          <a:schemeClr val="tx1"/>
        </a:solidFill>
        <a:latin typeface="Calibri" pitchFamily="34" charset="0"/>
        <a:ea typeface="宋体" pitchFamily="2" charset="-122"/>
        <a:cs typeface="+mn-cs"/>
      </a:defRPr>
    </a:lvl5pPr>
    <a:lvl6pPr marL="3048381" algn="l" defTabSz="1219352" rtl="0" eaLnBrk="1" latinLnBrk="0" hangingPunct="1">
      <a:defRPr kern="1200">
        <a:solidFill>
          <a:schemeClr val="tx1"/>
        </a:solidFill>
        <a:latin typeface="Calibri" pitchFamily="34" charset="0"/>
        <a:ea typeface="宋体" pitchFamily="2" charset="-122"/>
        <a:cs typeface="+mn-cs"/>
      </a:defRPr>
    </a:lvl6pPr>
    <a:lvl7pPr marL="3658057" algn="l" defTabSz="1219352" rtl="0" eaLnBrk="1" latinLnBrk="0" hangingPunct="1">
      <a:defRPr kern="1200">
        <a:solidFill>
          <a:schemeClr val="tx1"/>
        </a:solidFill>
        <a:latin typeface="Calibri" pitchFamily="34" charset="0"/>
        <a:ea typeface="宋体" pitchFamily="2" charset="-122"/>
        <a:cs typeface="+mn-cs"/>
      </a:defRPr>
    </a:lvl7pPr>
    <a:lvl8pPr marL="4267733" algn="l" defTabSz="1219352" rtl="0" eaLnBrk="1" latinLnBrk="0" hangingPunct="1">
      <a:defRPr kern="1200">
        <a:solidFill>
          <a:schemeClr val="tx1"/>
        </a:solidFill>
        <a:latin typeface="Calibri" pitchFamily="34" charset="0"/>
        <a:ea typeface="宋体" pitchFamily="2" charset="-122"/>
        <a:cs typeface="+mn-cs"/>
      </a:defRPr>
    </a:lvl8pPr>
    <a:lvl9pPr marL="4877410" algn="l" defTabSz="1219352" rtl="0" eaLnBrk="1" latinLnBrk="0" hangingPunct="1">
      <a:defRPr kern="1200">
        <a:solidFill>
          <a:schemeClr val="tx1"/>
        </a:solidFill>
        <a:latin typeface="Calibri" pitchFamily="34" charset="0"/>
        <a:ea typeface="宋体" pitchFamily="2" charset="-122"/>
        <a:cs typeface="+mn-cs"/>
      </a:defRPr>
    </a:lvl9pPr>
  </p:defaultTextStyle>
  <p:extLst>
    <p:ext uri="{EFAFB233-063F-42B5-8137-9DF3F51BA10A}">
      <p15:sldGuideLst xmlns:p15="http://schemas.microsoft.com/office/powerpoint/2012/main">
        <p15:guide id="1" orient="horz" pos="407" userDrawn="1">
          <p15:clr>
            <a:srgbClr val="A4A3A4"/>
          </p15:clr>
        </p15:guide>
        <p15:guide id="2" orient="horz" pos="708" userDrawn="1">
          <p15:clr>
            <a:srgbClr val="A4A3A4"/>
          </p15:clr>
        </p15:guide>
        <p15:guide id="3" orient="horz" pos="829" userDrawn="1">
          <p15:clr>
            <a:srgbClr val="A4A3A4"/>
          </p15:clr>
        </p15:guide>
        <p15:guide id="4" orient="horz" pos="2824" userDrawn="1">
          <p15:clr>
            <a:srgbClr val="A4A3A4"/>
          </p15:clr>
        </p15:guide>
        <p15:guide id="5" orient="horz" pos="3973" userDrawn="1">
          <p15:clr>
            <a:srgbClr val="A4A3A4"/>
          </p15:clr>
        </p15:guide>
        <p15:guide id="6" pos="7048" userDrawn="1">
          <p15:clr>
            <a:srgbClr val="A4A3A4"/>
          </p15:clr>
        </p15:guide>
        <p15:guide id="7" pos="635" userDrawn="1">
          <p15:clr>
            <a:srgbClr val="A4A3A4"/>
          </p15:clr>
        </p15:guide>
      </p15:sldGuideLst>
    </p:ext>
    <p:ext uri="{2D200454-40CA-4A62-9FC3-DE9A4176ACB9}">
      <p15:notesGuideLst xmlns:p15="http://schemas.microsoft.com/office/powerpoint/2012/main">
        <p15:guide id="1" orient="horz" pos="3131">
          <p15:clr>
            <a:srgbClr val="A4A3A4"/>
          </p15:clr>
        </p15:guide>
        <p15:guide id="2" pos="214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59595A"/>
    <a:srgbClr val="00FA00"/>
    <a:srgbClr val="374154"/>
    <a:srgbClr val="6FC4F7"/>
    <a:srgbClr val="FFC000"/>
    <a:srgbClr val="F78898"/>
    <a:srgbClr val="34393C"/>
    <a:srgbClr val="384056"/>
    <a:srgbClr val="FFFFFF"/>
    <a:srgbClr val="0078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0A1B5D5-9B99-4C35-A422-299274C87663}" styleName="中度样式 1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38B1855-1B75-4FBE-930C-398BA8C253C6}" styleName="主题样式 2 - 强调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AF606853-7671-496A-8E4F-DF71F8EC918B}" styleName="深色样式 1 - 强调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浅色样式 1 - 强调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浅色样式 1 - 强调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27102A9-8310-4765-A935-A1911B00CA55}" styleName="浅色样式 1 - 强调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561" autoAdjust="0"/>
    <p:restoredTop sz="89354" autoAdjust="0"/>
  </p:normalViewPr>
  <p:slideViewPr>
    <p:cSldViewPr showGuides="1">
      <p:cViewPr varScale="1">
        <p:scale>
          <a:sx n="108" d="100"/>
          <a:sy n="108" d="100"/>
        </p:scale>
        <p:origin x="528" y="192"/>
      </p:cViewPr>
      <p:guideLst>
        <p:guide orient="horz" pos="407"/>
        <p:guide orient="horz" pos="708"/>
        <p:guide orient="horz" pos="829"/>
        <p:guide orient="horz" pos="2824"/>
        <p:guide orient="horz" pos="3973"/>
        <p:guide pos="7048"/>
        <p:guide pos="635"/>
      </p:guideLst>
    </p:cSldViewPr>
  </p:slideViewPr>
  <p:notesTextViewPr>
    <p:cViewPr>
      <p:scale>
        <a:sx n="1" d="1"/>
        <a:sy n="1" d="1"/>
      </p:scale>
      <p:origin x="0" y="0"/>
    </p:cViewPr>
  </p:notesTextViewPr>
  <p:sorterViewPr>
    <p:cViewPr>
      <p:scale>
        <a:sx n="100" d="100"/>
        <a:sy n="100" d="100"/>
      </p:scale>
      <p:origin x="0" y="0"/>
    </p:cViewPr>
  </p:sorterViewPr>
  <p:notesViewPr>
    <p:cSldViewPr showGuides="1">
      <p:cViewPr varScale="1">
        <p:scale>
          <a:sx n="88" d="100"/>
          <a:sy n="88" d="100"/>
        </p:scale>
        <p:origin x="3888" y="192"/>
      </p:cViewPr>
      <p:guideLst>
        <p:guide orient="horz" pos="3131"/>
        <p:guide pos="2144"/>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21" Type="http://schemas.openxmlformats.org/officeDocument/2006/relationships/slide" Target="slides/slide15.xml"/><Relationship Id="rId34" Type="http://schemas.openxmlformats.org/officeDocument/2006/relationships/tags" Target="tags/tag1.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handoutMaster" Target="handoutMasters/handoutMaster1.xml"/><Relationship Id="rId38"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notesMaster" Target="notesMasters/notesMaster1.xml"/><Relationship Id="rId37"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viewProps" Target="viewProp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presProps" Target="presProps.xml"/><Relationship Id="rId8" Type="http://schemas.openxmlformats.org/officeDocument/2006/relationships/slide" Target="slides/slide2.xml"/><Relationship Id="rId3" Type="http://schemas.openxmlformats.org/officeDocument/2006/relationships/slideMaster" Target="slideMasters/slideMaster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7330" name="Rectangle 2"/>
          <p:cNvSpPr>
            <a:spLocks noGrp="1" noChangeArrowheads="1"/>
          </p:cNvSpPr>
          <p:nvPr>
            <p:ph type="hdr" sz="quarter"/>
          </p:nvPr>
        </p:nvSpPr>
        <p:spPr bwMode="auto">
          <a:xfrm>
            <a:off x="0" y="0"/>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200">
                <a:ea typeface="宋体" pitchFamily="2" charset="-122"/>
              </a:defRPr>
            </a:lvl1pPr>
          </a:lstStyle>
          <a:p>
            <a:pPr>
              <a:defRPr/>
            </a:pPr>
            <a:endParaRPr lang="zh-CN" altLang="en-US"/>
          </a:p>
        </p:txBody>
      </p:sp>
      <p:sp>
        <p:nvSpPr>
          <p:cNvPr id="227332" name="Rectangle 4"/>
          <p:cNvSpPr>
            <a:spLocks noGrp="1" noChangeArrowheads="1"/>
          </p:cNvSpPr>
          <p:nvPr>
            <p:ph type="ftr" sz="quarter" idx="2"/>
          </p:nvPr>
        </p:nvSpPr>
        <p:spPr bwMode="auto">
          <a:xfrm>
            <a:off x="0"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0" hangingPunct="0">
              <a:defRPr sz="1200">
                <a:ea typeface="宋体" pitchFamily="2" charset="-122"/>
              </a:defRPr>
            </a:lvl1pPr>
          </a:lstStyle>
          <a:p>
            <a:pPr>
              <a:defRPr/>
            </a:pPr>
            <a:endParaRPr lang="en-US" altLang="zh-CN"/>
          </a:p>
        </p:txBody>
      </p:sp>
      <p:sp>
        <p:nvSpPr>
          <p:cNvPr id="227333" name="Rectangle 5"/>
          <p:cNvSpPr>
            <a:spLocks noGrp="1" noChangeArrowheads="1"/>
          </p:cNvSpPr>
          <p:nvPr>
            <p:ph type="sldNum" sz="quarter" idx="3"/>
          </p:nvPr>
        </p:nvSpPr>
        <p:spPr bwMode="auto">
          <a:xfrm>
            <a:off x="3854939"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0" hangingPunct="0">
              <a:defRPr sz="1200">
                <a:ea typeface="宋体" pitchFamily="2" charset="-122"/>
              </a:defRPr>
            </a:lvl1pPr>
          </a:lstStyle>
          <a:p>
            <a:pPr>
              <a:defRPr/>
            </a:pPr>
            <a:fld id="{4B569440-9C1A-4A13-B530-46C3A9E17375}" type="slidenum">
              <a:rPr lang="zh-CN" altLang="en-US"/>
              <a:pPr>
                <a:defRPr/>
              </a:pPr>
              <a:t>‹#›</a:t>
            </a:fld>
            <a:endParaRPr lang="en-US" altLang="zh-CN"/>
          </a:p>
        </p:txBody>
      </p:sp>
    </p:spTree>
    <p:extLst>
      <p:ext uri="{BB962C8B-B14F-4D97-AF65-F5344CB8AC3E}">
        <p14:creationId xmlns:p14="http://schemas.microsoft.com/office/powerpoint/2010/main" val="941739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9099" cy="496967"/>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54939" y="0"/>
            <a:ext cx="2949099" cy="496967"/>
          </a:xfrm>
          <a:prstGeom prst="rect">
            <a:avLst/>
          </a:prstGeom>
        </p:spPr>
        <p:txBody>
          <a:bodyPr vert="horz" lIns="91440" tIns="45720" rIns="91440" bIns="45720" rtlCol="0"/>
          <a:lstStyle>
            <a:lvl1pPr algn="r">
              <a:defRPr sz="1200"/>
            </a:lvl1pPr>
          </a:lstStyle>
          <a:p>
            <a:fld id="{C45443A1-D8F2-48CD-A659-3CEDBA8DF541}" type="datetimeFigureOut">
              <a:rPr lang="zh-CN" altLang="en-US" smtClean="0"/>
              <a:pPr/>
              <a:t>2022/11/6</a:t>
            </a:fld>
            <a:endParaRPr lang="zh-CN" altLang="en-US"/>
          </a:p>
        </p:txBody>
      </p:sp>
      <p:sp>
        <p:nvSpPr>
          <p:cNvPr id="4" name="幻灯片图像占位符 3"/>
          <p:cNvSpPr>
            <a:spLocks noGrp="1" noRot="1" noChangeAspect="1"/>
          </p:cNvSpPr>
          <p:nvPr>
            <p:ph type="sldImg" idx="2"/>
          </p:nvPr>
        </p:nvSpPr>
        <p:spPr>
          <a:xfrm>
            <a:off x="90488" y="746125"/>
            <a:ext cx="6624637" cy="3725863"/>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0562" y="4721186"/>
            <a:ext cx="5444490" cy="447270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440646"/>
            <a:ext cx="2949099" cy="49696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54939" y="9440646"/>
            <a:ext cx="2949099" cy="496967"/>
          </a:xfrm>
          <a:prstGeom prst="rect">
            <a:avLst/>
          </a:prstGeom>
        </p:spPr>
        <p:txBody>
          <a:bodyPr vert="horz" lIns="91440" tIns="45720" rIns="91440" bIns="45720" rtlCol="0" anchor="b"/>
          <a:lstStyle>
            <a:lvl1pPr algn="r">
              <a:defRPr sz="1200"/>
            </a:lvl1pPr>
          </a:lstStyle>
          <a:p>
            <a:fld id="{5DFA3554-790F-44C9-BFAE-3E6D5D7BE10A}" type="slidenum">
              <a:rPr lang="zh-CN" altLang="en-US" smtClean="0"/>
              <a:pPr/>
              <a:t>‹#›</a:t>
            </a:fld>
            <a:endParaRPr lang="zh-CN" altLang="en-US"/>
          </a:p>
        </p:txBody>
      </p:sp>
    </p:spTree>
    <p:extLst>
      <p:ext uri="{BB962C8B-B14F-4D97-AF65-F5344CB8AC3E}">
        <p14:creationId xmlns:p14="http://schemas.microsoft.com/office/powerpoint/2010/main" val="1407357595"/>
      </p:ext>
    </p:extLst>
  </p:cSld>
  <p:clrMap bg1="lt1" tx1="dk1" bg2="lt2" tx2="dk2" accent1="accent1" accent2="accent2" accent3="accent3" accent4="accent4" accent5="accent5" accent6="accent6" hlink="hlink" folHlink="folHlink"/>
  <p:notesStyle>
    <a:lvl1pPr marL="0" algn="l" defTabSz="1219352" rtl="0" eaLnBrk="1" latinLnBrk="0" hangingPunct="1">
      <a:defRPr sz="1600" kern="1200">
        <a:solidFill>
          <a:schemeClr val="tx1"/>
        </a:solidFill>
        <a:latin typeface="+mn-lt"/>
        <a:ea typeface="+mn-ea"/>
        <a:cs typeface="+mn-cs"/>
      </a:defRPr>
    </a:lvl1pPr>
    <a:lvl2pPr marL="609676" algn="l" defTabSz="1219352" rtl="0" eaLnBrk="1" latinLnBrk="0" hangingPunct="1">
      <a:defRPr sz="1600" kern="1200">
        <a:solidFill>
          <a:schemeClr val="tx1"/>
        </a:solidFill>
        <a:latin typeface="+mn-lt"/>
        <a:ea typeface="+mn-ea"/>
        <a:cs typeface="+mn-cs"/>
      </a:defRPr>
    </a:lvl2pPr>
    <a:lvl3pPr marL="1219352" algn="l" defTabSz="1219352" rtl="0" eaLnBrk="1" latinLnBrk="0" hangingPunct="1">
      <a:defRPr sz="1600" kern="1200">
        <a:solidFill>
          <a:schemeClr val="tx1"/>
        </a:solidFill>
        <a:latin typeface="+mn-lt"/>
        <a:ea typeface="+mn-ea"/>
        <a:cs typeface="+mn-cs"/>
      </a:defRPr>
    </a:lvl3pPr>
    <a:lvl4pPr marL="1829029" algn="l" defTabSz="1219352" rtl="0" eaLnBrk="1" latinLnBrk="0" hangingPunct="1">
      <a:defRPr sz="1600" kern="1200">
        <a:solidFill>
          <a:schemeClr val="tx1"/>
        </a:solidFill>
        <a:latin typeface="+mn-lt"/>
        <a:ea typeface="+mn-ea"/>
        <a:cs typeface="+mn-cs"/>
      </a:defRPr>
    </a:lvl4pPr>
    <a:lvl5pPr marL="2438705" algn="l" defTabSz="1219352" rtl="0" eaLnBrk="1" latinLnBrk="0" hangingPunct="1">
      <a:defRPr sz="1600" kern="1200">
        <a:solidFill>
          <a:schemeClr val="tx1"/>
        </a:solidFill>
        <a:latin typeface="+mn-lt"/>
        <a:ea typeface="+mn-ea"/>
        <a:cs typeface="+mn-cs"/>
      </a:defRPr>
    </a:lvl5pPr>
    <a:lvl6pPr marL="3048381" algn="l" defTabSz="1219352" rtl="0" eaLnBrk="1" latinLnBrk="0" hangingPunct="1">
      <a:defRPr sz="1600" kern="1200">
        <a:solidFill>
          <a:schemeClr val="tx1"/>
        </a:solidFill>
        <a:latin typeface="+mn-lt"/>
        <a:ea typeface="+mn-ea"/>
        <a:cs typeface="+mn-cs"/>
      </a:defRPr>
    </a:lvl6pPr>
    <a:lvl7pPr marL="3658057" algn="l" defTabSz="1219352" rtl="0" eaLnBrk="1" latinLnBrk="0" hangingPunct="1">
      <a:defRPr sz="1600" kern="1200">
        <a:solidFill>
          <a:schemeClr val="tx1"/>
        </a:solidFill>
        <a:latin typeface="+mn-lt"/>
        <a:ea typeface="+mn-ea"/>
        <a:cs typeface="+mn-cs"/>
      </a:defRPr>
    </a:lvl7pPr>
    <a:lvl8pPr marL="4267733" algn="l" defTabSz="1219352" rtl="0" eaLnBrk="1" latinLnBrk="0" hangingPunct="1">
      <a:defRPr sz="1600" kern="1200">
        <a:solidFill>
          <a:schemeClr val="tx1"/>
        </a:solidFill>
        <a:latin typeface="+mn-lt"/>
        <a:ea typeface="+mn-ea"/>
        <a:cs typeface="+mn-cs"/>
      </a:defRPr>
    </a:lvl8pPr>
    <a:lvl9pPr marL="4877410" algn="l" defTabSz="1219352"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5DFA3554-790F-44C9-BFAE-3E6D5D7BE10A}" type="slidenum">
              <a:rPr lang="zh-CN" altLang="en-US" smtClean="0"/>
              <a:pPr/>
              <a:t>5</a:t>
            </a:fld>
            <a:endParaRPr lang="zh-CN" altLang="en-US"/>
          </a:p>
        </p:txBody>
      </p:sp>
    </p:spTree>
    <p:extLst>
      <p:ext uri="{BB962C8B-B14F-4D97-AF65-F5344CB8AC3E}">
        <p14:creationId xmlns:p14="http://schemas.microsoft.com/office/powerpoint/2010/main" val="39196229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1219352" rtl="0" eaLnBrk="1" fontAlgn="auto" latinLnBrk="0" hangingPunct="1">
              <a:lnSpc>
                <a:spcPct val="100000"/>
              </a:lnSpc>
              <a:spcBef>
                <a:spcPts val="0"/>
              </a:spcBef>
              <a:spcAft>
                <a:spcPts val="0"/>
              </a:spcAft>
              <a:buClrTx/>
              <a:buSzTx/>
              <a:buFontTx/>
              <a:buNone/>
              <a:tabLst/>
              <a:defRPr/>
            </a:pPr>
            <a:r>
              <a:rPr lang="en-US" altLang="zh-CN" sz="1600" b="1" i="0" kern="1200" dirty="0">
                <a:solidFill>
                  <a:schemeClr val="tx1"/>
                </a:solidFill>
                <a:effectLst/>
                <a:latin typeface="+mn-lt"/>
                <a:ea typeface="+mn-ea"/>
                <a:cs typeface="+mn-cs"/>
              </a:rPr>
              <a:t>gradient</a:t>
            </a:r>
            <a:r>
              <a:rPr lang="zh-CN" altLang="en-US" sz="1600" b="1" i="0" kern="1200" dirty="0">
                <a:solidFill>
                  <a:schemeClr val="tx1"/>
                </a:solidFill>
                <a:effectLst/>
                <a:latin typeface="+mn-lt"/>
                <a:ea typeface="+mn-ea"/>
                <a:cs typeface="+mn-cs"/>
              </a:rPr>
              <a:t>分桶</a:t>
            </a:r>
          </a:p>
          <a:p>
            <a:pPr marL="0" marR="0" lvl="0" indent="0" algn="l" defTabSz="1219352" rtl="0" eaLnBrk="1" fontAlgn="auto" latinLnBrk="0" hangingPunct="1">
              <a:lnSpc>
                <a:spcPct val="100000"/>
              </a:lnSpc>
              <a:spcBef>
                <a:spcPts val="0"/>
              </a:spcBef>
              <a:spcAft>
                <a:spcPts val="0"/>
              </a:spcAft>
              <a:buClrTx/>
              <a:buSzTx/>
              <a:buFontTx/>
              <a:buNone/>
              <a:tabLst/>
              <a:defRPr/>
            </a:pPr>
            <a:r>
              <a:rPr lang="zh-CN" altLang="en-US" sz="1600" b="1" i="0" kern="1200" dirty="0">
                <a:solidFill>
                  <a:schemeClr val="tx1"/>
                </a:solidFill>
                <a:effectLst/>
                <a:latin typeface="+mn-lt"/>
                <a:ea typeface="+mn-ea"/>
                <a:cs typeface="+mn-cs"/>
              </a:rPr>
              <a:t>计算通信重叠</a:t>
            </a:r>
            <a:r>
              <a:rPr lang="en-US" altLang="zh-CN" sz="1600" b="1" i="0" kern="1200" dirty="0">
                <a:solidFill>
                  <a:schemeClr val="tx1"/>
                </a:solidFill>
                <a:effectLst/>
                <a:latin typeface="+mn-lt"/>
                <a:ea typeface="+mn-ea"/>
                <a:cs typeface="+mn-cs"/>
              </a:rPr>
              <a:t>1-keep reduce order</a:t>
            </a:r>
          </a:p>
          <a:p>
            <a:endParaRPr kumimoji="1" lang="zh-CN" altLang="en-US" dirty="0"/>
          </a:p>
        </p:txBody>
      </p:sp>
      <p:sp>
        <p:nvSpPr>
          <p:cNvPr id="4" name="灯片编号占位符 3"/>
          <p:cNvSpPr>
            <a:spLocks noGrp="1"/>
          </p:cNvSpPr>
          <p:nvPr>
            <p:ph type="sldNum" sz="quarter" idx="5"/>
          </p:nvPr>
        </p:nvSpPr>
        <p:spPr/>
        <p:txBody>
          <a:bodyPr/>
          <a:lstStyle/>
          <a:p>
            <a:fld id="{5DFA3554-790F-44C9-BFAE-3E6D5D7BE10A}" type="slidenum">
              <a:rPr lang="zh-CN" altLang="en-US" smtClean="0"/>
              <a:pPr/>
              <a:t>17</a:t>
            </a:fld>
            <a:endParaRPr lang="zh-CN" altLang="en-US"/>
          </a:p>
        </p:txBody>
      </p:sp>
    </p:spTree>
    <p:extLst>
      <p:ext uri="{BB962C8B-B14F-4D97-AF65-F5344CB8AC3E}">
        <p14:creationId xmlns:p14="http://schemas.microsoft.com/office/powerpoint/2010/main" val="26217843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1219352" rtl="0" eaLnBrk="1" fontAlgn="auto" latinLnBrk="0" hangingPunct="1">
              <a:lnSpc>
                <a:spcPct val="100000"/>
              </a:lnSpc>
              <a:spcBef>
                <a:spcPts val="0"/>
              </a:spcBef>
              <a:spcAft>
                <a:spcPts val="0"/>
              </a:spcAft>
              <a:buClrTx/>
              <a:buSzTx/>
              <a:buFontTx/>
              <a:buNone/>
              <a:tabLst/>
              <a:defRPr/>
            </a:pPr>
            <a:r>
              <a:rPr lang="en-US" altLang="zh-CN" sz="1600" b="1" i="0" kern="1200" dirty="0">
                <a:solidFill>
                  <a:schemeClr val="tx1"/>
                </a:solidFill>
                <a:effectLst/>
                <a:latin typeface="+mn-lt"/>
                <a:ea typeface="+mn-ea"/>
                <a:cs typeface="+mn-cs"/>
              </a:rPr>
              <a:t>gradient</a:t>
            </a:r>
            <a:r>
              <a:rPr lang="zh-CN" altLang="en-US" sz="1600" b="1" i="0" kern="1200" dirty="0">
                <a:solidFill>
                  <a:schemeClr val="tx1"/>
                </a:solidFill>
                <a:effectLst/>
                <a:latin typeface="+mn-lt"/>
                <a:ea typeface="+mn-ea"/>
                <a:cs typeface="+mn-cs"/>
              </a:rPr>
              <a:t>分桶</a:t>
            </a:r>
          </a:p>
          <a:p>
            <a:pPr marL="0" marR="0" lvl="0" indent="0" algn="l" defTabSz="1219352" rtl="0" eaLnBrk="1" fontAlgn="auto" latinLnBrk="0" hangingPunct="1">
              <a:lnSpc>
                <a:spcPct val="100000"/>
              </a:lnSpc>
              <a:spcBef>
                <a:spcPts val="0"/>
              </a:spcBef>
              <a:spcAft>
                <a:spcPts val="0"/>
              </a:spcAft>
              <a:buClrTx/>
              <a:buSzTx/>
              <a:buFontTx/>
              <a:buNone/>
              <a:tabLst/>
              <a:defRPr/>
            </a:pPr>
            <a:r>
              <a:rPr lang="zh-CN" altLang="en-US" sz="1600" b="1" i="0" kern="1200" dirty="0">
                <a:solidFill>
                  <a:schemeClr val="tx1"/>
                </a:solidFill>
                <a:effectLst/>
                <a:latin typeface="+mn-lt"/>
                <a:ea typeface="+mn-ea"/>
                <a:cs typeface="+mn-cs"/>
              </a:rPr>
              <a:t>计算通信重叠</a:t>
            </a:r>
            <a:r>
              <a:rPr lang="en-US" altLang="zh-CN" sz="1600" b="1" i="0" kern="1200" dirty="0">
                <a:solidFill>
                  <a:schemeClr val="tx1"/>
                </a:solidFill>
                <a:effectLst/>
                <a:latin typeface="+mn-lt"/>
                <a:ea typeface="+mn-ea"/>
                <a:cs typeface="+mn-cs"/>
              </a:rPr>
              <a:t>1-keep reduce order</a:t>
            </a:r>
          </a:p>
          <a:p>
            <a:endParaRPr kumimoji="1" lang="zh-CN" altLang="en-US" dirty="0"/>
          </a:p>
        </p:txBody>
      </p:sp>
      <p:sp>
        <p:nvSpPr>
          <p:cNvPr id="4" name="灯片编号占位符 3"/>
          <p:cNvSpPr>
            <a:spLocks noGrp="1"/>
          </p:cNvSpPr>
          <p:nvPr>
            <p:ph type="sldNum" sz="quarter" idx="5"/>
          </p:nvPr>
        </p:nvSpPr>
        <p:spPr/>
        <p:txBody>
          <a:bodyPr/>
          <a:lstStyle/>
          <a:p>
            <a:fld id="{5DFA3554-790F-44C9-BFAE-3E6D5D7BE10A}" type="slidenum">
              <a:rPr lang="zh-CN" altLang="en-US" smtClean="0"/>
              <a:pPr/>
              <a:t>18</a:t>
            </a:fld>
            <a:endParaRPr lang="zh-CN" altLang="en-US"/>
          </a:p>
        </p:txBody>
      </p:sp>
    </p:spTree>
    <p:extLst>
      <p:ext uri="{BB962C8B-B14F-4D97-AF65-F5344CB8AC3E}">
        <p14:creationId xmlns:p14="http://schemas.microsoft.com/office/powerpoint/2010/main" val="2012160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15F9B1A9-CAEA-4E40-9659-3AAA2EAEEC3C}" type="slidenum">
              <a:rPr lang="en-US" altLang="zh-CN" smtClean="0">
                <a:solidFill>
                  <a:prstClr val="black"/>
                </a:solidFill>
              </a:rPr>
              <a:pPr/>
              <a:t>25</a:t>
            </a:fld>
            <a:endParaRPr lang="en-US" altLang="zh-CN">
              <a:solidFill>
                <a:prstClr val="black"/>
              </a:solidFill>
            </a:endParaRPr>
          </a:p>
        </p:txBody>
      </p:sp>
      <p:sp>
        <p:nvSpPr>
          <p:cNvPr id="76803" name="Rectangle 7"/>
          <p:cNvSpPr txBox="1">
            <a:spLocks noGrp="1" noChangeArrowheads="1"/>
          </p:cNvSpPr>
          <p:nvPr/>
        </p:nvSpPr>
        <p:spPr bwMode="auto">
          <a:xfrm>
            <a:off x="3855773" y="9441815"/>
            <a:ext cx="2949840" cy="497525"/>
          </a:xfrm>
          <a:prstGeom prst="rect">
            <a:avLst/>
          </a:prstGeom>
          <a:noFill/>
          <a:ln w="9525">
            <a:noFill/>
            <a:miter lim="800000"/>
            <a:headEnd/>
            <a:tailEnd/>
          </a:ln>
        </p:spPr>
        <p:txBody>
          <a:bodyPr lIns="93177" tIns="46589" rIns="93177" bIns="46589" anchor="b"/>
          <a:lstStyle/>
          <a:p>
            <a:pPr algn="r" defTabSz="931863" eaLnBrk="0" hangingPunct="0"/>
            <a:fld id="{BCC2ABD3-6192-4FC8-9429-95EBDAE7C5C1}" type="slidenum">
              <a:rPr lang="en-US" altLang="zh-CN" sz="1200">
                <a:solidFill>
                  <a:prstClr val="black"/>
                </a:solidFill>
                <a:ea typeface="MS PGothic" pitchFamily="34" charset="-128"/>
              </a:rPr>
              <a:pPr algn="r" defTabSz="931863" eaLnBrk="0" hangingPunct="0"/>
              <a:t>25</a:t>
            </a:fld>
            <a:endParaRPr lang="en-US" altLang="zh-CN" sz="1200">
              <a:solidFill>
                <a:prstClr val="black"/>
              </a:solidFill>
              <a:ea typeface="MS PGothic" pitchFamily="34" charset="-128"/>
            </a:endParaRPr>
          </a:p>
        </p:txBody>
      </p:sp>
      <p:sp>
        <p:nvSpPr>
          <p:cNvPr id="76804" name="Rectangle 2"/>
          <p:cNvSpPr>
            <a:spLocks noGrp="1" noRot="1" noChangeAspect="1" noChangeArrowheads="1" noTextEdit="1"/>
          </p:cNvSpPr>
          <p:nvPr>
            <p:ph type="sldImg"/>
          </p:nvPr>
        </p:nvSpPr>
        <p:spPr bwMode="auto">
          <a:xfrm>
            <a:off x="90488" y="746125"/>
            <a:ext cx="6624637" cy="3725863"/>
          </a:xfrm>
          <a:noFill/>
          <a:ln>
            <a:solidFill>
              <a:srgbClr val="000000"/>
            </a:solidFill>
            <a:miter lim="800000"/>
            <a:headEnd/>
            <a:tailEnd/>
          </a:ln>
        </p:spPr>
      </p:sp>
      <p:sp>
        <p:nvSpPr>
          <p:cNvPr id="103429" name="Rectangle 3"/>
          <p:cNvSpPr>
            <a:spLocks noGrp="1" noChangeArrowheads="1"/>
          </p:cNvSpPr>
          <p:nvPr>
            <p:ph type="body" idx="1"/>
          </p:nvPr>
        </p:nvSpPr>
        <p:spPr>
          <a:xfrm>
            <a:off x="907523" y="4722499"/>
            <a:ext cx="4990571" cy="4471351"/>
          </a:xfrm>
          <a:ln/>
        </p:spPr>
        <p:txBody>
          <a:bodyPr lIns="93177" tIns="46589" rIns="93177" bIns="46589"/>
          <a:lstStyle/>
          <a:p>
            <a:pPr eaLnBrk="1" fontAlgn="auto" hangingPunct="1">
              <a:spcBef>
                <a:spcPts val="0"/>
              </a:spcBef>
              <a:spcAft>
                <a:spcPts val="0"/>
              </a:spcAft>
              <a:defRPr/>
            </a:pPr>
            <a:endParaRPr lang="en-US" altLang="zh-CN" b="0" dirty="0"/>
          </a:p>
        </p:txBody>
      </p:sp>
    </p:spTree>
    <p:extLst>
      <p:ext uri="{BB962C8B-B14F-4D97-AF65-F5344CB8AC3E}">
        <p14:creationId xmlns:p14="http://schemas.microsoft.com/office/powerpoint/2010/main" val="40189897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5DFA3554-790F-44C9-BFAE-3E6D5D7BE10A}" type="slidenum">
              <a:rPr lang="zh-CN" altLang="en-US" smtClean="0"/>
              <a:pPr/>
              <a:t>6</a:t>
            </a:fld>
            <a:endParaRPr lang="zh-CN" altLang="en-US"/>
          </a:p>
        </p:txBody>
      </p:sp>
    </p:spTree>
    <p:extLst>
      <p:ext uri="{BB962C8B-B14F-4D97-AF65-F5344CB8AC3E}">
        <p14:creationId xmlns:p14="http://schemas.microsoft.com/office/powerpoint/2010/main" val="600987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a:t>DataParallel</a:t>
            </a:r>
            <a:r>
              <a:rPr lang="en-US" altLang="zh-CN" sz="1600" b="0" i="0" kern="1200" dirty="0">
                <a:solidFill>
                  <a:schemeClr val="tx1"/>
                </a:solidFill>
                <a:effectLst/>
                <a:latin typeface="+mn-lt"/>
                <a:ea typeface="+mn-ea"/>
                <a:cs typeface="+mn-cs"/>
              </a:rPr>
              <a:t> </a:t>
            </a:r>
            <a:r>
              <a:rPr lang="zh-CN" altLang="en-US" sz="1600" b="0" i="0" kern="1200" dirty="0">
                <a:solidFill>
                  <a:schemeClr val="tx1"/>
                </a:solidFill>
                <a:effectLst/>
                <a:latin typeface="+mn-lt"/>
                <a:ea typeface="+mn-ea"/>
                <a:cs typeface="+mn-cs"/>
              </a:rPr>
              <a:t>自动分割你的数据，并将作业订单（</a:t>
            </a:r>
            <a:r>
              <a:rPr lang="en-US" altLang="zh-CN" sz="1600" b="0" i="0" kern="1200" dirty="0">
                <a:solidFill>
                  <a:schemeClr val="tx1"/>
                </a:solidFill>
                <a:effectLst/>
                <a:latin typeface="+mn-lt"/>
                <a:ea typeface="+mn-ea"/>
                <a:cs typeface="+mn-cs"/>
              </a:rPr>
              <a:t>job orders</a:t>
            </a:r>
            <a:r>
              <a:rPr lang="zh-CN" altLang="en-US" sz="1600" b="0" i="0" kern="1200" dirty="0">
                <a:solidFill>
                  <a:schemeClr val="tx1"/>
                </a:solidFill>
                <a:effectLst/>
                <a:latin typeface="+mn-lt"/>
                <a:ea typeface="+mn-ea"/>
                <a:cs typeface="+mn-cs"/>
              </a:rPr>
              <a:t>）发送到多个</a:t>
            </a:r>
            <a:r>
              <a:rPr lang="en-US" altLang="zh-CN" sz="1600" b="0" i="0" kern="1200" dirty="0">
                <a:solidFill>
                  <a:schemeClr val="tx1"/>
                </a:solidFill>
                <a:effectLst/>
                <a:latin typeface="+mn-lt"/>
                <a:ea typeface="+mn-ea"/>
                <a:cs typeface="+mn-cs"/>
              </a:rPr>
              <a:t>GPU</a:t>
            </a:r>
            <a:r>
              <a:rPr lang="zh-CN" altLang="en-US" sz="1600" b="0" i="0" kern="1200" dirty="0">
                <a:solidFill>
                  <a:schemeClr val="tx1"/>
                </a:solidFill>
                <a:effectLst/>
                <a:latin typeface="+mn-lt"/>
                <a:ea typeface="+mn-ea"/>
                <a:cs typeface="+mn-cs"/>
              </a:rPr>
              <a:t>上的多个模型。每个模型完成工作后，</a:t>
            </a:r>
            <a:r>
              <a:rPr lang="en-US" altLang="zh-CN" dirty="0" err="1"/>
              <a:t>DataParallel</a:t>
            </a:r>
            <a:r>
              <a:rPr lang="en-US" altLang="zh-CN" sz="1600" b="0" i="0" kern="1200" dirty="0">
                <a:solidFill>
                  <a:schemeClr val="tx1"/>
                </a:solidFill>
                <a:effectLst/>
                <a:latin typeface="+mn-lt"/>
                <a:ea typeface="+mn-ea"/>
                <a:cs typeface="+mn-cs"/>
              </a:rPr>
              <a:t> </a:t>
            </a:r>
            <a:r>
              <a:rPr lang="zh-CN" altLang="en-US" sz="1600" b="0" i="0" kern="1200" dirty="0">
                <a:solidFill>
                  <a:schemeClr val="tx1"/>
                </a:solidFill>
                <a:effectLst/>
                <a:latin typeface="+mn-lt"/>
                <a:ea typeface="+mn-ea"/>
                <a:cs typeface="+mn-cs"/>
              </a:rPr>
              <a:t>会收集并合并结果，然后再将结果返回给你。</a:t>
            </a:r>
            <a:endParaRPr kumimoji="1" lang="zh-CN" altLang="en-US" dirty="0"/>
          </a:p>
        </p:txBody>
      </p:sp>
      <p:sp>
        <p:nvSpPr>
          <p:cNvPr id="4" name="灯片编号占位符 3"/>
          <p:cNvSpPr>
            <a:spLocks noGrp="1"/>
          </p:cNvSpPr>
          <p:nvPr>
            <p:ph type="sldNum" sz="quarter" idx="5"/>
          </p:nvPr>
        </p:nvSpPr>
        <p:spPr/>
        <p:txBody>
          <a:bodyPr/>
          <a:lstStyle/>
          <a:p>
            <a:fld id="{5DFA3554-790F-44C9-BFAE-3E6D5D7BE10A}" type="slidenum">
              <a:rPr lang="zh-CN" altLang="en-US" smtClean="0"/>
              <a:pPr/>
              <a:t>7</a:t>
            </a:fld>
            <a:endParaRPr lang="zh-CN" altLang="en-US"/>
          </a:p>
        </p:txBody>
      </p:sp>
    </p:spTree>
    <p:extLst>
      <p:ext uri="{BB962C8B-B14F-4D97-AF65-F5344CB8AC3E}">
        <p14:creationId xmlns:p14="http://schemas.microsoft.com/office/powerpoint/2010/main" val="28011319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每个机器的模型相互独立，仅仅使用机器算力，集群扩展性更好</a:t>
            </a:r>
            <a:r>
              <a:rPr kumimoji="1" lang="en-US" altLang="zh-CN" dirty="0"/>
              <a:t>.</a:t>
            </a:r>
          </a:p>
          <a:p>
            <a:r>
              <a:rPr lang="zh-CN" altLang="en-US" sz="1600" b="0" i="0" kern="1200" dirty="0">
                <a:solidFill>
                  <a:schemeClr val="tx1"/>
                </a:solidFill>
                <a:effectLst/>
                <a:latin typeface="+mn-lt"/>
                <a:ea typeface="+mn-ea"/>
                <a:cs typeface="+mn-cs"/>
              </a:rPr>
              <a:t>每台机器上都会有一份模型梯度，因此需要将集群中多台机器的梯度累加求均值，并用得到全局</a:t>
            </a:r>
            <a:r>
              <a:rPr lang="en-US" altLang="zh-CN" sz="1600" b="0" i="0" kern="1200" dirty="0">
                <a:solidFill>
                  <a:schemeClr val="tx1"/>
                </a:solidFill>
                <a:effectLst/>
                <a:latin typeface="+mn-lt"/>
                <a:ea typeface="+mn-ea"/>
                <a:cs typeface="+mn-cs"/>
              </a:rPr>
              <a:t>Average gradients</a:t>
            </a:r>
            <a:r>
              <a:rPr lang="zh-CN" altLang="en-US" sz="1600" b="0" i="0" kern="1200" dirty="0">
                <a:solidFill>
                  <a:schemeClr val="tx1"/>
                </a:solidFill>
                <a:effectLst/>
                <a:latin typeface="+mn-lt"/>
                <a:ea typeface="+mn-ea"/>
                <a:cs typeface="+mn-cs"/>
              </a:rPr>
              <a:t>更新权重</a:t>
            </a:r>
            <a:r>
              <a:rPr lang="en-US" altLang="zh-CN" sz="1600" b="0" i="0" kern="1200" dirty="0">
                <a:solidFill>
                  <a:schemeClr val="tx1"/>
                </a:solidFill>
                <a:effectLst/>
                <a:latin typeface="+mn-lt"/>
                <a:ea typeface="+mn-ea"/>
                <a:cs typeface="+mn-cs"/>
              </a:rPr>
              <a:t>.</a:t>
            </a:r>
            <a:endParaRPr kumimoji="1" lang="zh-CN" altLang="en-US" dirty="0"/>
          </a:p>
        </p:txBody>
      </p:sp>
      <p:sp>
        <p:nvSpPr>
          <p:cNvPr id="4" name="灯片编号占位符 3"/>
          <p:cNvSpPr>
            <a:spLocks noGrp="1"/>
          </p:cNvSpPr>
          <p:nvPr>
            <p:ph type="sldNum" sz="quarter" idx="5"/>
          </p:nvPr>
        </p:nvSpPr>
        <p:spPr/>
        <p:txBody>
          <a:bodyPr/>
          <a:lstStyle/>
          <a:p>
            <a:fld id="{5DFA3554-790F-44C9-BFAE-3E6D5D7BE10A}" type="slidenum">
              <a:rPr lang="zh-CN" altLang="en-US" smtClean="0"/>
              <a:pPr/>
              <a:t>8</a:t>
            </a:fld>
            <a:endParaRPr lang="zh-CN" altLang="en-US"/>
          </a:p>
        </p:txBody>
      </p:sp>
    </p:spTree>
    <p:extLst>
      <p:ext uri="{BB962C8B-B14F-4D97-AF65-F5344CB8AC3E}">
        <p14:creationId xmlns:p14="http://schemas.microsoft.com/office/powerpoint/2010/main" val="9680342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每个机器的模型相互独立，仅仅使用机器算力，集群扩展性更好</a:t>
            </a:r>
            <a:r>
              <a:rPr kumimoji="1" lang="en-US" altLang="zh-CN" dirty="0"/>
              <a:t>.</a:t>
            </a:r>
          </a:p>
          <a:p>
            <a:r>
              <a:rPr lang="zh-CN" altLang="en-US" sz="1600" b="0" i="0" kern="1200" dirty="0">
                <a:solidFill>
                  <a:schemeClr val="tx1"/>
                </a:solidFill>
                <a:effectLst/>
                <a:latin typeface="+mn-lt"/>
                <a:ea typeface="+mn-ea"/>
                <a:cs typeface="+mn-cs"/>
              </a:rPr>
              <a:t>每台机器上都会有一份模型梯度，因此需要将集群中多台机器的梯度累加求均值，并用得到全局</a:t>
            </a:r>
            <a:r>
              <a:rPr lang="en-US" altLang="zh-CN" sz="1600" b="0" i="0" kern="1200" dirty="0">
                <a:solidFill>
                  <a:schemeClr val="tx1"/>
                </a:solidFill>
                <a:effectLst/>
                <a:latin typeface="+mn-lt"/>
                <a:ea typeface="+mn-ea"/>
                <a:cs typeface="+mn-cs"/>
              </a:rPr>
              <a:t>Average gradients</a:t>
            </a:r>
            <a:r>
              <a:rPr lang="zh-CN" altLang="en-US" sz="1600" b="0" i="0" kern="1200" dirty="0">
                <a:solidFill>
                  <a:schemeClr val="tx1"/>
                </a:solidFill>
                <a:effectLst/>
                <a:latin typeface="+mn-lt"/>
                <a:ea typeface="+mn-ea"/>
                <a:cs typeface="+mn-cs"/>
              </a:rPr>
              <a:t>更新权重</a:t>
            </a:r>
            <a:r>
              <a:rPr lang="en-US" altLang="zh-CN" sz="1600" b="0" i="0" kern="1200" dirty="0">
                <a:solidFill>
                  <a:schemeClr val="tx1"/>
                </a:solidFill>
                <a:effectLst/>
                <a:latin typeface="+mn-lt"/>
                <a:ea typeface="+mn-ea"/>
                <a:cs typeface="+mn-cs"/>
              </a:rPr>
              <a:t>.</a:t>
            </a:r>
            <a:endParaRPr kumimoji="1" lang="zh-CN" altLang="en-US" dirty="0"/>
          </a:p>
        </p:txBody>
      </p:sp>
      <p:sp>
        <p:nvSpPr>
          <p:cNvPr id="4" name="灯片编号占位符 3"/>
          <p:cNvSpPr>
            <a:spLocks noGrp="1"/>
          </p:cNvSpPr>
          <p:nvPr>
            <p:ph type="sldNum" sz="quarter" idx="5"/>
          </p:nvPr>
        </p:nvSpPr>
        <p:spPr/>
        <p:txBody>
          <a:bodyPr/>
          <a:lstStyle/>
          <a:p>
            <a:fld id="{5DFA3554-790F-44C9-BFAE-3E6D5D7BE10A}" type="slidenum">
              <a:rPr lang="zh-CN" altLang="en-US" smtClean="0"/>
              <a:pPr/>
              <a:t>9</a:t>
            </a:fld>
            <a:endParaRPr lang="zh-CN" altLang="en-US"/>
          </a:p>
        </p:txBody>
      </p:sp>
    </p:spTree>
    <p:extLst>
      <p:ext uri="{BB962C8B-B14F-4D97-AF65-F5344CB8AC3E}">
        <p14:creationId xmlns:p14="http://schemas.microsoft.com/office/powerpoint/2010/main" val="25897391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每个机器的模型相互独立，仅仅使用机器算力，集群扩展性更好</a:t>
            </a:r>
            <a:r>
              <a:rPr kumimoji="1" lang="en-US" altLang="zh-CN" dirty="0"/>
              <a:t>.</a:t>
            </a:r>
          </a:p>
          <a:p>
            <a:r>
              <a:rPr lang="zh-CN" altLang="en-US" sz="1600" b="0" i="0" kern="1200" dirty="0">
                <a:solidFill>
                  <a:schemeClr val="tx1"/>
                </a:solidFill>
                <a:effectLst/>
                <a:latin typeface="+mn-lt"/>
                <a:ea typeface="+mn-ea"/>
                <a:cs typeface="+mn-cs"/>
              </a:rPr>
              <a:t>每台机器上都会有一份模型梯度，因此需要将集群中多台机器的梯度累加求均值，并用得到全局</a:t>
            </a:r>
            <a:r>
              <a:rPr lang="en-US" altLang="zh-CN" sz="1600" b="0" i="0" kern="1200" dirty="0">
                <a:solidFill>
                  <a:schemeClr val="tx1"/>
                </a:solidFill>
                <a:effectLst/>
                <a:latin typeface="+mn-lt"/>
                <a:ea typeface="+mn-ea"/>
                <a:cs typeface="+mn-cs"/>
              </a:rPr>
              <a:t>Average gradients</a:t>
            </a:r>
            <a:r>
              <a:rPr lang="zh-CN" altLang="en-US" sz="1600" b="0" i="0" kern="1200" dirty="0">
                <a:solidFill>
                  <a:schemeClr val="tx1"/>
                </a:solidFill>
                <a:effectLst/>
                <a:latin typeface="+mn-lt"/>
                <a:ea typeface="+mn-ea"/>
                <a:cs typeface="+mn-cs"/>
              </a:rPr>
              <a:t>更新权重</a:t>
            </a:r>
            <a:r>
              <a:rPr lang="en-US" altLang="zh-CN" sz="1600" b="0" i="0" kern="1200" dirty="0">
                <a:solidFill>
                  <a:schemeClr val="tx1"/>
                </a:solidFill>
                <a:effectLst/>
                <a:latin typeface="+mn-lt"/>
                <a:ea typeface="+mn-ea"/>
                <a:cs typeface="+mn-cs"/>
              </a:rPr>
              <a:t>.</a:t>
            </a:r>
            <a:endParaRPr kumimoji="1" lang="zh-CN" altLang="en-US" dirty="0"/>
          </a:p>
        </p:txBody>
      </p:sp>
      <p:sp>
        <p:nvSpPr>
          <p:cNvPr id="4" name="灯片编号占位符 3"/>
          <p:cNvSpPr>
            <a:spLocks noGrp="1"/>
          </p:cNvSpPr>
          <p:nvPr>
            <p:ph type="sldNum" sz="quarter" idx="5"/>
          </p:nvPr>
        </p:nvSpPr>
        <p:spPr/>
        <p:txBody>
          <a:bodyPr/>
          <a:lstStyle/>
          <a:p>
            <a:fld id="{5DFA3554-790F-44C9-BFAE-3E6D5D7BE10A}" type="slidenum">
              <a:rPr lang="zh-CN" altLang="en-US" smtClean="0"/>
              <a:pPr/>
              <a:t>10</a:t>
            </a:fld>
            <a:endParaRPr lang="zh-CN" altLang="en-US"/>
          </a:p>
        </p:txBody>
      </p:sp>
    </p:spTree>
    <p:extLst>
      <p:ext uri="{BB962C8B-B14F-4D97-AF65-F5344CB8AC3E}">
        <p14:creationId xmlns:p14="http://schemas.microsoft.com/office/powerpoint/2010/main" val="41983728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600" b="1" dirty="0">
                <a:latin typeface="Gill Sans MT" panose="020B0502020104020203" pitchFamily="34" charset="0"/>
              </a:rPr>
              <a:t>优点：</a:t>
            </a:r>
            <a:r>
              <a:rPr lang="zh-CN" altLang="en-US" sz="1600" dirty="0">
                <a:latin typeface="Gill Sans MT" panose="020B0502020104020203" pitchFamily="34" charset="0"/>
              </a:rPr>
              <a:t>本地计算和通信同步严格顺序化，能够容易地保证并行的执行逻辑于串行相同</a:t>
            </a:r>
            <a:endParaRPr lang="en-US" altLang="zh-CN" sz="1600" dirty="0">
              <a:latin typeface="Gill Sans MT" panose="020B0502020104020203" pitchFamily="34" charset="0"/>
            </a:endParaRPr>
          </a:p>
          <a:p>
            <a:r>
              <a:rPr lang="zh-CN" altLang="en-US" sz="1600" b="1" dirty="0">
                <a:latin typeface="Gill Sans MT" panose="020B0502020104020203" pitchFamily="34" charset="0"/>
              </a:rPr>
              <a:t>缺点：</a:t>
            </a:r>
            <a:r>
              <a:rPr lang="zh-CN" altLang="en-US" sz="1600" dirty="0">
                <a:latin typeface="Gill Sans MT" panose="020B0502020104020203" pitchFamily="34" charset="0"/>
              </a:rPr>
              <a:t>本地计算更早的工作节点需要等待其它工作节点处理，造成了计算硬件的浪费</a:t>
            </a:r>
          </a:p>
        </p:txBody>
      </p:sp>
      <p:sp>
        <p:nvSpPr>
          <p:cNvPr id="4" name="灯片编号占位符 3"/>
          <p:cNvSpPr>
            <a:spLocks noGrp="1"/>
          </p:cNvSpPr>
          <p:nvPr>
            <p:ph type="sldNum" sz="quarter" idx="5"/>
          </p:nvPr>
        </p:nvSpPr>
        <p:spPr/>
        <p:txBody>
          <a:bodyPr/>
          <a:lstStyle/>
          <a:p>
            <a:fld id="{5DFA3554-790F-44C9-BFAE-3E6D5D7BE10A}" type="slidenum">
              <a:rPr lang="zh-CN" altLang="en-US" smtClean="0"/>
              <a:pPr/>
              <a:t>12</a:t>
            </a:fld>
            <a:endParaRPr lang="zh-CN" altLang="en-US"/>
          </a:p>
        </p:txBody>
      </p:sp>
    </p:spTree>
    <p:extLst>
      <p:ext uri="{BB962C8B-B14F-4D97-AF65-F5344CB8AC3E}">
        <p14:creationId xmlns:p14="http://schemas.microsoft.com/office/powerpoint/2010/main" val="387162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600" b="1" dirty="0"/>
              <a:t>优点：</a:t>
            </a:r>
            <a:r>
              <a:rPr lang="zh-CN" altLang="en-US" sz="1600" dirty="0"/>
              <a:t>执行效率高，中间除了单机通信时间以外没有任何通信和执行之间的阻塞等待</a:t>
            </a:r>
            <a:endParaRPr lang="en-US" altLang="zh-CN" sz="1600" dirty="0"/>
          </a:p>
          <a:p>
            <a:r>
              <a:rPr lang="zh-CN" altLang="en-US" sz="1600" b="1" dirty="0"/>
              <a:t>缺点：</a:t>
            </a:r>
            <a:r>
              <a:rPr lang="zh-CN" altLang="en-US" sz="1600" dirty="0"/>
              <a:t>网络模型训练不收敛，训练时间长，模型参数反复使用导致无法工业化</a:t>
            </a:r>
          </a:p>
          <a:p>
            <a:endParaRPr kumimoji="1" lang="zh-CN" altLang="en-US" dirty="0"/>
          </a:p>
        </p:txBody>
      </p:sp>
      <p:sp>
        <p:nvSpPr>
          <p:cNvPr id="4" name="灯片编号占位符 3"/>
          <p:cNvSpPr>
            <a:spLocks noGrp="1"/>
          </p:cNvSpPr>
          <p:nvPr>
            <p:ph type="sldNum" sz="quarter" idx="5"/>
          </p:nvPr>
        </p:nvSpPr>
        <p:spPr/>
        <p:txBody>
          <a:bodyPr/>
          <a:lstStyle/>
          <a:p>
            <a:fld id="{5DFA3554-790F-44C9-BFAE-3E6D5D7BE10A}" type="slidenum">
              <a:rPr lang="zh-CN" altLang="en-US" smtClean="0"/>
              <a:pPr/>
              <a:t>14</a:t>
            </a:fld>
            <a:endParaRPr lang="zh-CN" altLang="en-US"/>
          </a:p>
        </p:txBody>
      </p:sp>
    </p:spTree>
    <p:extLst>
      <p:ext uri="{BB962C8B-B14F-4D97-AF65-F5344CB8AC3E}">
        <p14:creationId xmlns:p14="http://schemas.microsoft.com/office/powerpoint/2010/main" val="27541500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各进程不同步参数而是同步参数的变化量</a:t>
            </a:r>
          </a:p>
        </p:txBody>
      </p:sp>
      <p:sp>
        <p:nvSpPr>
          <p:cNvPr id="4" name="灯片编号占位符 3"/>
          <p:cNvSpPr>
            <a:spLocks noGrp="1"/>
          </p:cNvSpPr>
          <p:nvPr>
            <p:ph type="sldNum" sz="quarter" idx="5"/>
          </p:nvPr>
        </p:nvSpPr>
        <p:spPr/>
        <p:txBody>
          <a:bodyPr/>
          <a:lstStyle/>
          <a:p>
            <a:fld id="{5DFA3554-790F-44C9-BFAE-3E6D5D7BE10A}" type="slidenum">
              <a:rPr lang="zh-CN" altLang="en-US" smtClean="0"/>
              <a:pPr/>
              <a:t>16</a:t>
            </a:fld>
            <a:endParaRPr lang="zh-CN" altLang="en-US"/>
          </a:p>
        </p:txBody>
      </p:sp>
    </p:spTree>
    <p:extLst>
      <p:ext uri="{BB962C8B-B14F-4D97-AF65-F5344CB8AC3E}">
        <p14:creationId xmlns:p14="http://schemas.microsoft.com/office/powerpoint/2010/main" val="29479616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标题 1"/>
          <p:cNvSpPr>
            <a:spLocks noGrp="1"/>
          </p:cNvSpPr>
          <p:nvPr>
            <p:ph type="title"/>
          </p:nvPr>
        </p:nvSpPr>
        <p:spPr>
          <a:xfrm>
            <a:off x="623635" y="2085266"/>
            <a:ext cx="8067034" cy="2207832"/>
          </a:xfrm>
          <a:prstGeom prst="rect">
            <a:avLst/>
          </a:prstGeom>
        </p:spPr>
        <p:txBody>
          <a:bodyPr anchor="ctr"/>
          <a:lstStyle>
            <a:lvl1pPr>
              <a:lnSpc>
                <a:spcPct val="100000"/>
              </a:lnSpc>
              <a:defRPr sz="9600">
                <a:solidFill>
                  <a:schemeClr val="tx1">
                    <a:lumMod val="75000"/>
                    <a:lumOff val="25000"/>
                  </a:schemeClr>
                </a:solidFill>
                <a:latin typeface="+mj-ea"/>
                <a:ea typeface="+mj-ea"/>
              </a:defRPr>
            </a:lvl1pPr>
          </a:lstStyle>
          <a:p>
            <a:r>
              <a:rPr lang="zh-CN" altLang="en-US" dirty="0"/>
              <a:t>单击此处编辑母版标题样式</a:t>
            </a:r>
          </a:p>
        </p:txBody>
      </p:sp>
      <p:sp>
        <p:nvSpPr>
          <p:cNvPr id="7" name="副标题 2"/>
          <p:cNvSpPr>
            <a:spLocks noGrp="1"/>
          </p:cNvSpPr>
          <p:nvPr>
            <p:ph type="subTitle" idx="11"/>
          </p:nvPr>
        </p:nvSpPr>
        <p:spPr>
          <a:xfrm>
            <a:off x="653178" y="4797152"/>
            <a:ext cx="5954987" cy="768086"/>
          </a:xfrm>
          <a:prstGeom prst="rect">
            <a:avLst/>
          </a:prstGeom>
        </p:spPr>
        <p:txBody>
          <a:bodyPr anchor="ctr"/>
          <a:lstStyle>
            <a:lvl1pPr marL="0" indent="0" algn="l" fontAlgn="t">
              <a:buNone/>
              <a:defRPr sz="2133" b="0">
                <a:solidFill>
                  <a:schemeClr val="tx1">
                    <a:lumMod val="75000"/>
                    <a:lumOff val="25000"/>
                  </a:schemeClr>
                </a:solidFill>
                <a:latin typeface="+mj-ea"/>
                <a:ea typeface="+mj-ea"/>
              </a:defRPr>
            </a:lvl1pPr>
            <a:lvl2pPr marL="609402" indent="0" algn="ctr">
              <a:buNone/>
              <a:defRPr>
                <a:solidFill>
                  <a:schemeClr val="tx1">
                    <a:tint val="75000"/>
                  </a:schemeClr>
                </a:solidFill>
              </a:defRPr>
            </a:lvl2pPr>
            <a:lvl3pPr marL="1218804" indent="0" algn="ctr">
              <a:buNone/>
              <a:defRPr>
                <a:solidFill>
                  <a:schemeClr val="tx1">
                    <a:tint val="75000"/>
                  </a:schemeClr>
                </a:solidFill>
              </a:defRPr>
            </a:lvl3pPr>
            <a:lvl4pPr marL="1828206" indent="0" algn="ctr">
              <a:buNone/>
              <a:defRPr>
                <a:solidFill>
                  <a:schemeClr val="tx1">
                    <a:tint val="75000"/>
                  </a:schemeClr>
                </a:solidFill>
              </a:defRPr>
            </a:lvl4pPr>
            <a:lvl5pPr marL="2437608" indent="0" algn="ctr">
              <a:buNone/>
              <a:defRPr>
                <a:solidFill>
                  <a:schemeClr val="tx1">
                    <a:tint val="75000"/>
                  </a:schemeClr>
                </a:solidFill>
              </a:defRPr>
            </a:lvl5pPr>
            <a:lvl6pPr marL="3047009" indent="0" algn="ctr">
              <a:buNone/>
              <a:defRPr>
                <a:solidFill>
                  <a:schemeClr val="tx1">
                    <a:tint val="75000"/>
                  </a:schemeClr>
                </a:solidFill>
              </a:defRPr>
            </a:lvl6pPr>
            <a:lvl7pPr marL="3656411" indent="0" algn="ctr">
              <a:buNone/>
              <a:defRPr>
                <a:solidFill>
                  <a:schemeClr val="tx1">
                    <a:tint val="75000"/>
                  </a:schemeClr>
                </a:solidFill>
              </a:defRPr>
            </a:lvl7pPr>
            <a:lvl8pPr marL="4265813" indent="0" algn="ctr">
              <a:buNone/>
              <a:defRPr>
                <a:solidFill>
                  <a:schemeClr val="tx1">
                    <a:tint val="75000"/>
                  </a:schemeClr>
                </a:solidFill>
              </a:defRPr>
            </a:lvl8pPr>
            <a:lvl9pPr marL="4875215" indent="0" algn="ctr">
              <a:buNone/>
              <a:defRPr>
                <a:solidFill>
                  <a:schemeClr val="tx1">
                    <a:tint val="75000"/>
                  </a:schemeClr>
                </a:solidFill>
              </a:defRPr>
            </a:lvl9pPr>
          </a:lstStyle>
          <a:p>
            <a:r>
              <a:rPr lang="zh-CN" altLang="en-US" dirty="0"/>
              <a:t>单击此处编辑母版副标题样式</a:t>
            </a:r>
            <a:endParaRPr lang="zh-CN" altLang="zh-CN" dirty="0"/>
          </a:p>
        </p:txBody>
      </p:sp>
    </p:spTree>
    <p:extLst>
      <p:ext uri="{BB962C8B-B14F-4D97-AF65-F5344CB8AC3E}">
        <p14:creationId xmlns:p14="http://schemas.microsoft.com/office/powerpoint/2010/main" val="6193665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463546"/>
            <a:ext cx="10963473" cy="589190"/>
          </a:xfrm>
          <a:prstGeom prst="rect">
            <a:avLst/>
          </a:prstGeom>
        </p:spPr>
        <p:txBody>
          <a:bodyPr anchor="ctr"/>
          <a:lstStyle>
            <a:lvl1pPr>
              <a:defRPr sz="2800"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10" name="内容占位符 2"/>
          <p:cNvSpPr>
            <a:spLocks noGrp="1"/>
          </p:cNvSpPr>
          <p:nvPr>
            <p:ph sz="half" idx="1"/>
          </p:nvPr>
        </p:nvSpPr>
        <p:spPr>
          <a:xfrm>
            <a:off x="719684" y="1351536"/>
            <a:ext cx="10757396" cy="4525736"/>
          </a:xfrm>
          <a:prstGeom prst="rect">
            <a:avLst/>
          </a:prstGeom>
        </p:spPr>
        <p:txBody>
          <a:bodyPr/>
          <a:lstStyle>
            <a:lvl1pPr marL="239106" indent="-239106">
              <a:lnSpc>
                <a:spcPct val="150000"/>
              </a:lnSpc>
              <a:spcBef>
                <a:spcPts val="0"/>
              </a:spcBef>
              <a:buClr>
                <a:schemeClr val="accent2">
                  <a:lumMod val="90000"/>
                </a:schemeClr>
              </a:buClr>
              <a:defRPr sz="2000" b="0">
                <a:solidFill>
                  <a:schemeClr val="bg1"/>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00">
                <a:solidFill>
                  <a:schemeClr val="bg1"/>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400">
                <a:solidFill>
                  <a:schemeClr val="bg1"/>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1407507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4" name="Rectangle 5"/>
          <p:cNvSpPr>
            <a:spLocks noChangeArrowheads="1"/>
          </p:cNvSpPr>
          <p:nvPr userDrawn="1"/>
        </p:nvSpPr>
        <p:spPr bwMode="auto">
          <a:xfrm>
            <a:off x="8493235" y="6504275"/>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Tree>
    <p:extLst>
      <p:ext uri="{BB962C8B-B14F-4D97-AF65-F5344CB8AC3E}">
        <p14:creationId xmlns:p14="http://schemas.microsoft.com/office/powerpoint/2010/main" val="42617757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10" name="标题 1"/>
          <p:cNvSpPr>
            <a:spLocks noGrp="1"/>
          </p:cNvSpPr>
          <p:nvPr>
            <p:ph type="ctrTitle"/>
          </p:nvPr>
        </p:nvSpPr>
        <p:spPr>
          <a:xfrm>
            <a:off x="239443" y="899614"/>
            <a:ext cx="6531276" cy="2387600"/>
          </a:xfrm>
          <a:prstGeom prst="rect">
            <a:avLst/>
          </a:prstGeom>
        </p:spPr>
        <p:txBody>
          <a:bodyPr anchor="ctr">
            <a:normAutofit/>
          </a:bodyPr>
          <a:lstStyle>
            <a:lvl1pPr algn="l">
              <a:defRPr>
                <a:latin typeface="微软雅黑" panose="020B0503020204020204" pitchFamily="34" charset="-122"/>
                <a:ea typeface="微软雅黑" panose="020B0503020204020204" pitchFamily="34" charset="-122"/>
              </a:defRPr>
            </a:lvl1pPr>
          </a:lstStyle>
          <a:p>
            <a:endParaRPr lang="en-US" sz="4798" dirty="0">
              <a:solidFill>
                <a:schemeClr val="bg1"/>
              </a:solidFill>
            </a:endParaRPr>
          </a:p>
        </p:txBody>
      </p:sp>
      <p:sp>
        <p:nvSpPr>
          <p:cNvPr id="11" name="副标题 2"/>
          <p:cNvSpPr>
            <a:spLocks noGrp="1"/>
          </p:cNvSpPr>
          <p:nvPr>
            <p:ph type="subTitle" idx="1"/>
          </p:nvPr>
        </p:nvSpPr>
        <p:spPr>
          <a:xfrm>
            <a:off x="239443" y="3429000"/>
            <a:ext cx="6531276" cy="885327"/>
          </a:xfrm>
          <a:prstGeom prst="rect">
            <a:avLst/>
          </a:prstGeom>
        </p:spPr>
        <p:txBody>
          <a:bodyPr anchor="ctr"/>
          <a:lstStyle>
            <a:lvl1pPr marL="0" indent="0" algn="l">
              <a:buNone/>
              <a:defRPr>
                <a:latin typeface="微软雅黑" panose="020B0503020204020204" pitchFamily="34" charset="-122"/>
                <a:ea typeface="微软雅黑" panose="020B0503020204020204" pitchFamily="34" charset="-122"/>
              </a:defRPr>
            </a:lvl1pPr>
          </a:lstStyle>
          <a:p>
            <a:endParaRPr lang="en-US" altLang="zh-CN" dirty="0">
              <a:solidFill>
                <a:schemeClr val="bg1"/>
              </a:solidFill>
            </a:endParaRPr>
          </a:p>
        </p:txBody>
      </p:sp>
    </p:spTree>
    <p:extLst>
      <p:ext uri="{BB962C8B-B14F-4D97-AF65-F5344CB8AC3E}">
        <p14:creationId xmlns:p14="http://schemas.microsoft.com/office/powerpoint/2010/main" val="1535817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463546"/>
            <a:ext cx="10963473" cy="589190"/>
          </a:xfrm>
          <a:prstGeom prst="rect">
            <a:avLst/>
          </a:prstGeom>
        </p:spPr>
        <p:txBody>
          <a:bodyPr anchor="ct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a:lnSpc>
                <a:spcPct val="12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2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2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3258272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463546"/>
            <a:ext cx="1073132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84784"/>
            <a:ext cx="10731328"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8979121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463546"/>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a:lnSpc>
                <a:spcPct val="12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2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2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2650440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5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5" y="620688"/>
            <a:ext cx="10963473" cy="589190"/>
          </a:xfrm>
          <a:prstGeom prst="rect">
            <a:avLst/>
          </a:prstGeom>
        </p:spPr>
        <p:txBody>
          <a:bodyP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12776"/>
            <a:ext cx="10963473" cy="4608512"/>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864556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5" y="548680"/>
            <a:ext cx="10963473" cy="589190"/>
          </a:xfrm>
          <a:prstGeom prst="rect">
            <a:avLst/>
          </a:prstGeom>
        </p:spPr>
        <p:txBody>
          <a:bodyPr/>
          <a:lstStyle>
            <a:lvl1pPr>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3" name="内容占位符 2"/>
          <p:cNvSpPr>
            <a:spLocks noGrp="1"/>
          </p:cNvSpPr>
          <p:nvPr>
            <p:ph sz="half" idx="1"/>
          </p:nvPr>
        </p:nvSpPr>
        <p:spPr>
          <a:xfrm>
            <a:off x="623635" y="1412776"/>
            <a:ext cx="10963473" cy="4608512"/>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7710201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54868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a:noFill/>
        </p:spPr>
        <p:txBody>
          <a:bodyPr/>
          <a:lstStyle>
            <a:lvl1pPr marL="239106" indent="-239106">
              <a:lnSpc>
                <a:spcPct val="12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2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2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8444241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463546"/>
            <a:ext cx="1073132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84784"/>
            <a:ext cx="10731328"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3613626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5" Type="http://schemas.openxmlformats.org/officeDocument/2006/relationships/hyperlink" Target="http://www.mindspore.cn/" TargetMode="External"/><Relationship Id="rId4" Type="http://schemas.openxmlformats.org/officeDocument/2006/relationships/hyperlink" Target="http://www.hiascend.com/" TargetMode="Externa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hyperlink" Target="http://www.mindspore.cn/" TargetMode="External"/><Relationship Id="rId2" Type="http://schemas.openxmlformats.org/officeDocument/2006/relationships/theme" Target="../theme/theme2.xml"/><Relationship Id="rId1" Type="http://schemas.openxmlformats.org/officeDocument/2006/relationships/slideLayout" Target="../slideLayouts/slideLayout2.xml"/><Relationship Id="rId6" Type="http://schemas.openxmlformats.org/officeDocument/2006/relationships/hyperlink" Target="http://www.hiascend.com/" TargetMode="External"/><Relationship Id="rId5" Type="http://schemas.openxmlformats.org/officeDocument/2006/relationships/image" Target="../media/image4.png"/><Relationship Id="rId4" Type="http://schemas.openxmlformats.org/officeDocument/2006/relationships/image" Target="../media/image3.png"/></Relationships>
</file>

<file path=ppt/slideMasters/_rels/slideMaster3.xml.rels><?xml version="1.0" encoding="UTF-8" standalone="yes"?>
<Relationships xmlns="http://schemas.openxmlformats.org/package/2006/relationships"><Relationship Id="rId8" Type="http://schemas.openxmlformats.org/officeDocument/2006/relationships/hyperlink" Target="http://www.hiascend.com/" TargetMode="External"/><Relationship Id="rId3" Type="http://schemas.openxmlformats.org/officeDocument/2006/relationships/slideLayout" Target="../slideLayouts/slideLayout5.xml"/><Relationship Id="rId7" Type="http://schemas.openxmlformats.org/officeDocument/2006/relationships/image" Target="../media/image4.png"/><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image" Target="../media/image3.png"/><Relationship Id="rId5" Type="http://schemas.openxmlformats.org/officeDocument/2006/relationships/theme" Target="../theme/theme3.xml"/><Relationship Id="rId4" Type="http://schemas.openxmlformats.org/officeDocument/2006/relationships/slideLayout" Target="../slideLayouts/slideLayout6.xml"/><Relationship Id="rId9" Type="http://schemas.openxmlformats.org/officeDocument/2006/relationships/hyperlink" Target="http://www.mindspore.cn/" TargetMode="Externa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hyperlink" Target="http://www.mindspore.cn/" TargetMode="External"/><Relationship Id="rId5" Type="http://schemas.openxmlformats.org/officeDocument/2006/relationships/hyperlink" Target="http://www.hiascend.com/" TargetMode="External"/><Relationship Id="rId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3" Type="http://schemas.openxmlformats.org/officeDocument/2006/relationships/hyperlink" Target="http://www.hiascend.com/" TargetMode="External"/><Relationship Id="rId2" Type="http://schemas.openxmlformats.org/officeDocument/2006/relationships/theme" Target="../theme/theme5.xml"/><Relationship Id="rId1" Type="http://schemas.openxmlformats.org/officeDocument/2006/relationships/slideLayout" Target="../slideLayouts/slideLayout10.xml"/><Relationship Id="rId4" Type="http://schemas.openxmlformats.org/officeDocument/2006/relationships/hyperlink" Target="http://www.mindspore.cn/" TargetMode="Externa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hyperlink" Target="http://www.mindspore.cn/" TargetMode="External"/><Relationship Id="rId2" Type="http://schemas.openxmlformats.org/officeDocument/2006/relationships/theme" Target="../theme/theme6.xml"/><Relationship Id="rId1" Type="http://schemas.openxmlformats.org/officeDocument/2006/relationships/slideLayout" Target="../slideLayouts/slideLayout11.xml"/><Relationship Id="rId6" Type="http://schemas.openxmlformats.org/officeDocument/2006/relationships/hyperlink" Target="http://www.hiascend.com/" TargetMode="External"/><Relationship Id="rId5" Type="http://schemas.openxmlformats.org/officeDocument/2006/relationships/image" Target="../media/image7.png"/><Relationship Id="rId4" Type="http://schemas.openxmlformats.org/officeDocument/2006/relationships/image" Target="../media/image6.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Picture 6" descr="C:\Users\z00205060\Desktop\CP项目\规范类文件\新建文件夹\巴展视觉物料规范-18.jpg"/>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22299" y="1050"/>
            <a:ext cx="12196763" cy="6856951"/>
          </a:xfrm>
          <a:prstGeom prst="rect">
            <a:avLst/>
          </a:prstGeom>
          <a:noFill/>
        </p:spPr>
      </p:pic>
      <p:sp>
        <p:nvSpPr>
          <p:cNvPr id="166" name="TextBox 165"/>
          <p:cNvSpPr txBox="1"/>
          <p:nvPr userDrawn="1"/>
        </p:nvSpPr>
        <p:spPr>
          <a:xfrm>
            <a:off x="239443" y="6285801"/>
            <a:ext cx="4706361" cy="338426"/>
          </a:xfrm>
          <a:prstGeom prst="rect">
            <a:avLst/>
          </a:prstGeom>
          <a:noFill/>
        </p:spPr>
        <p:txBody>
          <a:bodyPr wrap="square" rtlCol="0">
            <a:spAutoFit/>
          </a:bodyPr>
          <a:lstStyle/>
          <a:p>
            <a:r>
              <a:rPr lang="en-US" altLang="zh-CN" sz="1599" dirty="0">
                <a:solidFill>
                  <a:srgbClr val="000000">
                    <a:lumMod val="50000"/>
                    <a:lumOff val="50000"/>
                  </a:srgbClr>
                </a:solidFill>
                <a:latin typeface="+mj-ea"/>
                <a:ea typeface="+mj-ea"/>
              </a:rPr>
              <a:t>Building a better connected world</a:t>
            </a:r>
            <a:endParaRPr lang="zh-CN" altLang="en-US" sz="1599" dirty="0">
              <a:solidFill>
                <a:srgbClr val="000000">
                  <a:lumMod val="50000"/>
                  <a:lumOff val="50000"/>
                </a:srgbClr>
              </a:solidFill>
              <a:latin typeface="+mj-ea"/>
              <a:ea typeface="+mj-ea"/>
            </a:endParaRPr>
          </a:p>
        </p:txBody>
      </p:sp>
      <p:sp>
        <p:nvSpPr>
          <p:cNvPr id="167" name="副标题 2"/>
          <p:cNvSpPr txBox="1">
            <a:spLocks/>
          </p:cNvSpPr>
          <p:nvPr userDrawn="1"/>
        </p:nvSpPr>
        <p:spPr bwMode="auto">
          <a:xfrm>
            <a:off x="9644112" y="6308431"/>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4">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5">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3450727918"/>
      </p:ext>
    </p:extLst>
  </p:cSld>
  <p:clrMap bg1="lt1" tx1="dk1" bg2="lt2" tx2="dk2" accent1="accent1" accent2="accent2" accent3="accent3" accent4="accent4" accent5="accent5" accent6="accent6" hlink="hlink" folHlink="folHlink"/>
  <p:sldLayoutIdLst>
    <p:sldLayoutId id="2147483830"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1" fontAlgn="base" hangingPunct="1">
        <a:spcBef>
          <a:spcPct val="0"/>
        </a:spcBef>
        <a:spcAft>
          <a:spcPct val="0"/>
        </a:spcAft>
        <a:defRPr sz="4265" b="1">
          <a:solidFill>
            <a:schemeClr val="tx1"/>
          </a:solidFill>
          <a:latin typeface="黑体" pitchFamily="49" charset="-122"/>
          <a:ea typeface="黑体" pitchFamily="49" charset="-122"/>
          <a:cs typeface="+mj-cs"/>
        </a:defRPr>
      </a:lvl1pPr>
      <a:lvl2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2pPr>
      <a:lvl3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3pPr>
      <a:lvl4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4pPr>
      <a:lvl5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1" fontAlgn="base" hangingPunct="1">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1" fontAlgn="base" hangingPunct="1">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1" fontAlgn="base" hangingPunct="1">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1" fontAlgn="base" hangingPunct="1">
        <a:spcBef>
          <a:spcPct val="20000"/>
        </a:spcBef>
        <a:spcAft>
          <a:spcPct val="0"/>
        </a:spcAft>
        <a:buChar char="–"/>
        <a:defRPr sz="2133">
          <a:solidFill>
            <a:schemeClr val="tx1"/>
          </a:solidFill>
          <a:latin typeface="+mn-lt"/>
          <a:ea typeface="+mn-ea"/>
          <a:cs typeface="+mn-cs"/>
        </a:defRPr>
      </a:lvl4pPr>
      <a:lvl5pPr marL="2742308"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83" name="图片 82"/>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flipH="1">
            <a:off x="0" y="1810"/>
            <a:ext cx="12196763" cy="4792771"/>
          </a:xfrm>
          <a:prstGeom prst="rect">
            <a:avLst/>
          </a:prstGeom>
        </p:spPr>
      </p:pic>
      <p:sp>
        <p:nvSpPr>
          <p:cNvPr id="78" name="矩形 77"/>
          <p:cNvSpPr/>
          <p:nvPr userDrawn="1"/>
        </p:nvSpPr>
        <p:spPr bwMode="auto">
          <a:xfrm>
            <a:off x="-33880" y="4752404"/>
            <a:ext cx="12230643" cy="2842586"/>
          </a:xfrm>
          <a:prstGeom prst="rect">
            <a:avLst/>
          </a:prstGeom>
          <a:blipFill dpi="0" rotWithShape="1">
            <a:blip r:embed="rId4"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3077" name="Rectangle 15"/>
          <p:cNvSpPr>
            <a:spLocks noChangeArrowheads="1"/>
          </p:cNvSpPr>
          <p:nvPr/>
        </p:nvSpPr>
        <p:spPr bwMode="auto">
          <a:xfrm>
            <a:off x="-2604517" y="692151"/>
            <a:ext cx="2460528" cy="73613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英文标题</a:t>
            </a:r>
            <a:r>
              <a:rPr lang="en-US" altLang="zh-CN" sz="1466" dirty="0">
                <a:solidFill>
                  <a:srgbClr val="FFFFFF"/>
                </a:solidFill>
                <a:latin typeface="Calibri" charset="0"/>
                <a:ea typeface="宋体" charset="-122"/>
              </a:rPr>
              <a:t>:32-35pt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Medium</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中文标题</a:t>
            </a:r>
            <a:r>
              <a:rPr lang="en-US" altLang="zh-CN" sz="1466" dirty="0">
                <a:solidFill>
                  <a:srgbClr val="FFFFFF"/>
                </a:solidFill>
                <a:latin typeface="Calibri" charset="0"/>
                <a:ea typeface="宋体" charset="-122"/>
              </a:rPr>
              <a:t>:30-32pt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黑体</a:t>
            </a: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英文正文</a:t>
            </a:r>
            <a:r>
              <a:rPr lang="en-US" altLang="zh-CN" sz="1466" dirty="0">
                <a:solidFill>
                  <a:srgbClr val="FFFFFF"/>
                </a:solidFill>
                <a:latin typeface="Calibri" charset="0"/>
                <a:ea typeface="宋体" charset="-122"/>
              </a:rPr>
              <a:t>:20-22pt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 </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 :18pt  </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Regular</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中文正文</a:t>
            </a:r>
            <a:r>
              <a:rPr lang="en-US" altLang="zh-CN" sz="1466" dirty="0">
                <a:solidFill>
                  <a:srgbClr val="FFFFFF"/>
                </a:solidFill>
                <a:latin typeface="Calibri" charset="0"/>
                <a:ea typeface="宋体" charset="-122"/>
              </a:rPr>
              <a:t>:18-20pt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):18pt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细黑体</a:t>
            </a:r>
            <a:r>
              <a:rPr lang="zh-CN" altLang="en-US" sz="1466" b="1" dirty="0">
                <a:solidFill>
                  <a:srgbClr val="FFFFFF"/>
                </a:solidFill>
                <a:latin typeface="Arial" charset="0"/>
                <a:ea typeface="华文细黑" charset="-122"/>
              </a:rPr>
              <a:t> </a:t>
            </a:r>
          </a:p>
        </p:txBody>
      </p:sp>
      <p:sp>
        <p:nvSpPr>
          <p:cNvPr id="3081" name="Rectangle 17"/>
          <p:cNvSpPr>
            <a:spLocks noChangeArrowheads="1"/>
          </p:cNvSpPr>
          <p:nvPr/>
        </p:nvSpPr>
        <p:spPr bwMode="auto">
          <a:xfrm>
            <a:off x="12438159" y="3371842"/>
            <a:ext cx="1226029" cy="400051"/>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1862" tIns="60931" rIns="121862" bIns="60931" anchor="ctr">
            <a:spAutoFit/>
          </a:bodyPr>
          <a:lstStyle/>
          <a:p>
            <a:endParaRPr lang="zh-CN" altLang="en-US">
              <a:solidFill>
                <a:srgbClr val="000000"/>
              </a:solidFill>
              <a:latin typeface="Calibri" charset="0"/>
              <a:ea typeface="宋体" charset="-122"/>
            </a:endParaRPr>
          </a:p>
        </p:txBody>
      </p:sp>
      <p:grpSp>
        <p:nvGrpSpPr>
          <p:cNvPr id="2" name="Group 18"/>
          <p:cNvGrpSpPr>
            <a:grpSpLocks/>
          </p:cNvGrpSpPr>
          <p:nvPr/>
        </p:nvGrpSpPr>
        <p:grpSpPr bwMode="auto">
          <a:xfrm>
            <a:off x="12552504" y="3727418"/>
            <a:ext cx="986752" cy="182532"/>
            <a:chOff x="5893" y="2387"/>
            <a:chExt cx="466" cy="115"/>
          </a:xfrm>
        </p:grpSpPr>
        <p:sp>
          <p:nvSpPr>
            <p:cNvPr id="3143"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4"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5"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6"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 name="Group 23"/>
          <p:cNvGrpSpPr>
            <a:grpSpLocks/>
          </p:cNvGrpSpPr>
          <p:nvPr/>
        </p:nvGrpSpPr>
        <p:grpSpPr bwMode="auto">
          <a:xfrm>
            <a:off x="12552504" y="3943282"/>
            <a:ext cx="986752" cy="182532"/>
            <a:chOff x="5893" y="2523"/>
            <a:chExt cx="466" cy="115"/>
          </a:xfrm>
        </p:grpSpPr>
        <p:sp>
          <p:nvSpPr>
            <p:cNvPr id="3139"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0"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1"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2"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 name="Group 28"/>
          <p:cNvGrpSpPr>
            <a:grpSpLocks/>
          </p:cNvGrpSpPr>
          <p:nvPr/>
        </p:nvGrpSpPr>
        <p:grpSpPr bwMode="auto">
          <a:xfrm>
            <a:off x="12552504" y="4159146"/>
            <a:ext cx="986752" cy="182532"/>
            <a:chOff x="5893" y="2659"/>
            <a:chExt cx="466" cy="115"/>
          </a:xfrm>
        </p:grpSpPr>
        <p:sp>
          <p:nvSpPr>
            <p:cNvPr id="3135"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6"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7"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8"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 name="Group 33"/>
          <p:cNvGrpSpPr>
            <a:grpSpLocks/>
          </p:cNvGrpSpPr>
          <p:nvPr/>
        </p:nvGrpSpPr>
        <p:grpSpPr bwMode="auto">
          <a:xfrm>
            <a:off x="12552504" y="3511551"/>
            <a:ext cx="986752" cy="188882"/>
            <a:chOff x="5893" y="2251"/>
            <a:chExt cx="466" cy="119"/>
          </a:xfrm>
        </p:grpSpPr>
        <p:sp>
          <p:nvSpPr>
            <p:cNvPr id="3131"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2"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3"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4"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 name="Group 38"/>
          <p:cNvGrpSpPr>
            <a:grpSpLocks/>
          </p:cNvGrpSpPr>
          <p:nvPr/>
        </p:nvGrpSpPr>
        <p:grpSpPr bwMode="auto">
          <a:xfrm>
            <a:off x="12552504" y="4519449"/>
            <a:ext cx="986752" cy="182532"/>
            <a:chOff x="5893" y="2886"/>
            <a:chExt cx="466" cy="115"/>
          </a:xfrm>
        </p:grpSpPr>
        <p:sp>
          <p:nvSpPr>
            <p:cNvPr id="3127"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8"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9"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0"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 name="Group 43"/>
          <p:cNvGrpSpPr>
            <a:grpSpLocks/>
          </p:cNvGrpSpPr>
          <p:nvPr/>
        </p:nvGrpSpPr>
        <p:grpSpPr bwMode="auto">
          <a:xfrm>
            <a:off x="12552504" y="4735313"/>
            <a:ext cx="986752" cy="182532"/>
            <a:chOff x="5893" y="3022"/>
            <a:chExt cx="466" cy="115"/>
          </a:xfrm>
        </p:grpSpPr>
        <p:sp>
          <p:nvSpPr>
            <p:cNvPr id="3123"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4"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5"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6"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 name="Group 48"/>
          <p:cNvGrpSpPr>
            <a:grpSpLocks/>
          </p:cNvGrpSpPr>
          <p:nvPr/>
        </p:nvGrpSpPr>
        <p:grpSpPr bwMode="auto">
          <a:xfrm>
            <a:off x="12552504" y="4951179"/>
            <a:ext cx="986752" cy="182532"/>
            <a:chOff x="5893" y="3158"/>
            <a:chExt cx="466" cy="115"/>
          </a:xfrm>
        </p:grpSpPr>
        <p:sp>
          <p:nvSpPr>
            <p:cNvPr id="3119"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0"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1"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2"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 name="Group 53"/>
          <p:cNvGrpSpPr>
            <a:grpSpLocks/>
          </p:cNvGrpSpPr>
          <p:nvPr/>
        </p:nvGrpSpPr>
        <p:grpSpPr bwMode="auto">
          <a:xfrm>
            <a:off x="12552504" y="5311482"/>
            <a:ext cx="986752" cy="182532"/>
            <a:chOff x="5893" y="3385"/>
            <a:chExt cx="466" cy="115"/>
          </a:xfrm>
        </p:grpSpPr>
        <p:sp>
          <p:nvSpPr>
            <p:cNvPr id="3115"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6"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7"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8"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 name="Group 58"/>
          <p:cNvGrpSpPr>
            <a:grpSpLocks/>
          </p:cNvGrpSpPr>
          <p:nvPr/>
        </p:nvGrpSpPr>
        <p:grpSpPr bwMode="auto">
          <a:xfrm>
            <a:off x="12552504" y="5527346"/>
            <a:ext cx="986752" cy="182532"/>
            <a:chOff x="5893" y="3521"/>
            <a:chExt cx="466" cy="115"/>
          </a:xfrm>
        </p:grpSpPr>
        <p:sp>
          <p:nvSpPr>
            <p:cNvPr id="3111"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2"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3"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4"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 name="Group 63"/>
          <p:cNvGrpSpPr>
            <a:grpSpLocks/>
          </p:cNvGrpSpPr>
          <p:nvPr/>
        </p:nvGrpSpPr>
        <p:grpSpPr bwMode="auto">
          <a:xfrm>
            <a:off x="12552504" y="5743210"/>
            <a:ext cx="986752" cy="182532"/>
            <a:chOff x="5893" y="3657"/>
            <a:chExt cx="466" cy="115"/>
          </a:xfrm>
        </p:grpSpPr>
        <p:sp>
          <p:nvSpPr>
            <p:cNvPr id="3107"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8"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9"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0"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68"/>
          <p:cNvGrpSpPr>
            <a:grpSpLocks/>
          </p:cNvGrpSpPr>
          <p:nvPr/>
        </p:nvGrpSpPr>
        <p:grpSpPr bwMode="auto">
          <a:xfrm>
            <a:off x="12552504" y="6103513"/>
            <a:ext cx="986752" cy="182532"/>
            <a:chOff x="5893" y="3884"/>
            <a:chExt cx="466" cy="115"/>
          </a:xfrm>
        </p:grpSpPr>
        <p:sp>
          <p:nvSpPr>
            <p:cNvPr id="3103"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4"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5"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6"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73"/>
          <p:cNvGrpSpPr>
            <a:grpSpLocks/>
          </p:cNvGrpSpPr>
          <p:nvPr/>
        </p:nvGrpSpPr>
        <p:grpSpPr bwMode="auto">
          <a:xfrm>
            <a:off x="12552504" y="6328901"/>
            <a:ext cx="986752" cy="182532"/>
            <a:chOff x="5893" y="4026"/>
            <a:chExt cx="466" cy="115"/>
          </a:xfrm>
        </p:grpSpPr>
        <p:sp>
          <p:nvSpPr>
            <p:cNvPr id="3099"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0"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1"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2"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78"/>
          <p:cNvGrpSpPr>
            <a:grpSpLocks/>
          </p:cNvGrpSpPr>
          <p:nvPr/>
        </p:nvGrpSpPr>
        <p:grpSpPr bwMode="auto">
          <a:xfrm>
            <a:off x="12552504" y="6552703"/>
            <a:ext cx="986752" cy="182532"/>
            <a:chOff x="5893" y="4167"/>
            <a:chExt cx="466" cy="115"/>
          </a:xfrm>
        </p:grpSpPr>
        <p:sp>
          <p:nvSpPr>
            <p:cNvPr id="3095"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6"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7"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8"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3079" name="Rectangle 83"/>
          <p:cNvSpPr>
            <a:spLocks noChangeArrowheads="1"/>
          </p:cNvSpPr>
          <p:nvPr/>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建议同一页面内不超过四种颜色，以下是</a:t>
            </a:r>
            <a:r>
              <a:rPr lang="en-US" altLang="zh-CN" sz="1333" dirty="0">
                <a:solidFill>
                  <a:srgbClr val="FFFFFF"/>
                </a:solidFill>
                <a:latin typeface="微软雅黑" pitchFamily="34" charset="-122"/>
                <a:ea typeface="微软雅黑" pitchFamily="34" charset="-122"/>
              </a:rPr>
              <a:t>13</a:t>
            </a:r>
            <a:r>
              <a:rPr lang="zh-CN" altLang="en-US" sz="1333" dirty="0">
                <a:solidFill>
                  <a:srgbClr val="FFFFFF"/>
                </a:solidFill>
                <a:latin typeface="微软雅黑" pitchFamily="34" charset="-122"/>
                <a:ea typeface="微软雅黑" pitchFamily="34" charset="-122"/>
              </a:rPr>
              <a:t>组配色方案，同一页面内只选择一组使用。（仅供参考）</a:t>
            </a:r>
          </a:p>
        </p:txBody>
      </p:sp>
      <p:sp>
        <p:nvSpPr>
          <p:cNvPr id="3080" name="Rectangle 84"/>
          <p:cNvSpPr>
            <a:spLocks noChangeArrowheads="1"/>
          </p:cNvSpPr>
          <p:nvPr/>
        </p:nvSpPr>
        <p:spPr bwMode="auto">
          <a:xfrm>
            <a:off x="12340755" y="8468"/>
            <a:ext cx="1494950" cy="846317"/>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a:lnSpc>
                <a:spcPct val="120000"/>
              </a:lnSpc>
              <a:buClr>
                <a:srgbClr val="777777"/>
              </a:buClr>
              <a:buSzPct val="60000"/>
              <a:buFont typeface="Wingdings" charset="2"/>
              <a:buNone/>
            </a:pPr>
            <a:r>
              <a:rPr lang="zh-CN" altLang="en-US" sz="1333">
                <a:solidFill>
                  <a:srgbClr val="FFFFFF"/>
                </a:solidFill>
                <a:latin typeface="微软雅黑" pitchFamily="34" charset="-122"/>
                <a:ea typeface="微软雅黑" pitchFamily="34" charset="-122"/>
              </a:rPr>
              <a:t>客户或者合作伙伴的标志放在右上角</a:t>
            </a:r>
            <a:r>
              <a:rPr lang="en-US" altLang="zh-CN" sz="1333">
                <a:solidFill>
                  <a:srgbClr val="FFFFFF"/>
                </a:solidFill>
                <a:latin typeface="微软雅黑" pitchFamily="34" charset="-122"/>
                <a:ea typeface="微软雅黑" pitchFamily="34" charset="-122"/>
              </a:rPr>
              <a:t>.</a:t>
            </a:r>
            <a:endParaRPr lang="zh-CN" altLang="en-US" sz="1333">
              <a:solidFill>
                <a:srgbClr val="FFFFFF"/>
              </a:solidFill>
              <a:latin typeface="微软雅黑" pitchFamily="34" charset="-122"/>
              <a:ea typeface="微软雅黑" pitchFamily="34" charset="-122"/>
            </a:endParaRPr>
          </a:p>
        </p:txBody>
      </p:sp>
      <p:sp>
        <p:nvSpPr>
          <p:cNvPr id="77" name="副标题 2"/>
          <p:cNvSpPr txBox="1">
            <a:spLocks/>
          </p:cNvSpPr>
          <p:nvPr userDrawn="1"/>
        </p:nvSpPr>
        <p:spPr bwMode="auto">
          <a:xfrm>
            <a:off x="3664323" y="6347930"/>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&amp;</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MindSpore</a:t>
            </a:r>
          </a:p>
        </p:txBody>
      </p:sp>
      <p:pic>
        <p:nvPicPr>
          <p:cNvPr id="1026" name="Picture 2"/>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143395" y="6296150"/>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0" name="副标题 2">
            <a:extLst>
              <a:ext uri="{FF2B5EF4-FFF2-40B4-BE49-F238E27FC236}">
                <a16:creationId xmlns:a16="http://schemas.microsoft.com/office/drawing/2014/main" id="{A634CC0A-DFBC-A14F-BE2B-B5B3D2F6625A}"/>
              </a:ext>
            </a:extLst>
          </p:cNvPr>
          <p:cNvSpPr txBox="1">
            <a:spLocks/>
          </p:cNvSpPr>
          <p:nvPr userDrawn="1"/>
        </p:nvSpPr>
        <p:spPr bwMode="auto">
          <a:xfrm>
            <a:off x="9939205" y="6309320"/>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889"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8" name="矩形 77"/>
          <p:cNvSpPr/>
          <p:nvPr userDrawn="1"/>
        </p:nvSpPr>
        <p:spPr bwMode="auto">
          <a:xfrm>
            <a:off x="-33880" y="4752404"/>
            <a:ext cx="12230643" cy="2842586"/>
          </a:xfrm>
          <a:prstGeom prst="rect">
            <a:avLst/>
          </a:prstGeom>
          <a:blipFill dpi="0" rotWithShape="1">
            <a:blip r:embed="rId6"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3077" name="Rectangle 15"/>
          <p:cNvSpPr>
            <a:spLocks noChangeArrowheads="1"/>
          </p:cNvSpPr>
          <p:nvPr/>
        </p:nvSpPr>
        <p:spPr bwMode="auto">
          <a:xfrm>
            <a:off x="-2604517" y="692151"/>
            <a:ext cx="2460528" cy="73613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英文标题</a:t>
            </a:r>
            <a:r>
              <a:rPr lang="en-US" altLang="zh-CN" sz="1466" dirty="0">
                <a:solidFill>
                  <a:srgbClr val="FFFFFF"/>
                </a:solidFill>
                <a:latin typeface="Calibri" charset="0"/>
                <a:ea typeface="宋体" charset="-122"/>
              </a:rPr>
              <a:t>:32-35pt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Medium</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中文标题</a:t>
            </a:r>
            <a:r>
              <a:rPr lang="en-US" altLang="zh-CN" sz="1466" dirty="0">
                <a:solidFill>
                  <a:srgbClr val="FFFFFF"/>
                </a:solidFill>
                <a:latin typeface="Calibri" charset="0"/>
                <a:ea typeface="宋体" charset="-122"/>
              </a:rPr>
              <a:t>:30-32pt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黑体</a:t>
            </a: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英文正文</a:t>
            </a:r>
            <a:r>
              <a:rPr lang="en-US" altLang="zh-CN" sz="1466" dirty="0">
                <a:solidFill>
                  <a:srgbClr val="FFFFFF"/>
                </a:solidFill>
                <a:latin typeface="Calibri" charset="0"/>
                <a:ea typeface="宋体" charset="-122"/>
              </a:rPr>
              <a:t>:20-22pt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 </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 :18pt  </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Regular</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中文正文</a:t>
            </a:r>
            <a:r>
              <a:rPr lang="en-US" altLang="zh-CN" sz="1466" dirty="0">
                <a:solidFill>
                  <a:srgbClr val="FFFFFF"/>
                </a:solidFill>
                <a:latin typeface="Calibri" charset="0"/>
                <a:ea typeface="宋体" charset="-122"/>
              </a:rPr>
              <a:t>:18-20pt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):18pt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细黑体</a:t>
            </a:r>
            <a:r>
              <a:rPr lang="zh-CN" altLang="en-US" sz="1466" b="1" dirty="0">
                <a:solidFill>
                  <a:srgbClr val="FFFFFF"/>
                </a:solidFill>
                <a:latin typeface="Arial" charset="0"/>
                <a:ea typeface="华文细黑" charset="-122"/>
              </a:rPr>
              <a:t> </a:t>
            </a:r>
          </a:p>
        </p:txBody>
      </p:sp>
      <p:sp>
        <p:nvSpPr>
          <p:cNvPr id="3081" name="Rectangle 17"/>
          <p:cNvSpPr>
            <a:spLocks noChangeArrowheads="1"/>
          </p:cNvSpPr>
          <p:nvPr/>
        </p:nvSpPr>
        <p:spPr bwMode="auto">
          <a:xfrm>
            <a:off x="12438159" y="3371842"/>
            <a:ext cx="1226029" cy="400051"/>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1862" tIns="60931" rIns="121862" bIns="60931" anchor="ctr">
            <a:spAutoFit/>
          </a:bodyPr>
          <a:lstStyle/>
          <a:p>
            <a:endParaRPr lang="zh-CN" altLang="en-US">
              <a:solidFill>
                <a:srgbClr val="000000"/>
              </a:solidFill>
              <a:latin typeface="Calibri" charset="0"/>
              <a:ea typeface="宋体" charset="-122"/>
            </a:endParaRPr>
          </a:p>
        </p:txBody>
      </p:sp>
      <p:grpSp>
        <p:nvGrpSpPr>
          <p:cNvPr id="2" name="Group 18"/>
          <p:cNvGrpSpPr>
            <a:grpSpLocks/>
          </p:cNvGrpSpPr>
          <p:nvPr/>
        </p:nvGrpSpPr>
        <p:grpSpPr bwMode="auto">
          <a:xfrm>
            <a:off x="12552504" y="3727418"/>
            <a:ext cx="986752" cy="182532"/>
            <a:chOff x="5893" y="2387"/>
            <a:chExt cx="466" cy="115"/>
          </a:xfrm>
        </p:grpSpPr>
        <p:sp>
          <p:nvSpPr>
            <p:cNvPr id="3143"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4"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5"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6"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 name="Group 23"/>
          <p:cNvGrpSpPr>
            <a:grpSpLocks/>
          </p:cNvGrpSpPr>
          <p:nvPr/>
        </p:nvGrpSpPr>
        <p:grpSpPr bwMode="auto">
          <a:xfrm>
            <a:off x="12552504" y="3943282"/>
            <a:ext cx="986752" cy="182532"/>
            <a:chOff x="5893" y="2523"/>
            <a:chExt cx="466" cy="115"/>
          </a:xfrm>
        </p:grpSpPr>
        <p:sp>
          <p:nvSpPr>
            <p:cNvPr id="3139"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0"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1"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2"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 name="Group 28"/>
          <p:cNvGrpSpPr>
            <a:grpSpLocks/>
          </p:cNvGrpSpPr>
          <p:nvPr/>
        </p:nvGrpSpPr>
        <p:grpSpPr bwMode="auto">
          <a:xfrm>
            <a:off x="12552504" y="4159146"/>
            <a:ext cx="986752" cy="182532"/>
            <a:chOff x="5893" y="2659"/>
            <a:chExt cx="466" cy="115"/>
          </a:xfrm>
        </p:grpSpPr>
        <p:sp>
          <p:nvSpPr>
            <p:cNvPr id="3135"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6"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7"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8"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 name="Group 33"/>
          <p:cNvGrpSpPr>
            <a:grpSpLocks/>
          </p:cNvGrpSpPr>
          <p:nvPr/>
        </p:nvGrpSpPr>
        <p:grpSpPr bwMode="auto">
          <a:xfrm>
            <a:off x="12552504" y="3511551"/>
            <a:ext cx="986752" cy="188882"/>
            <a:chOff x="5893" y="2251"/>
            <a:chExt cx="466" cy="119"/>
          </a:xfrm>
        </p:grpSpPr>
        <p:sp>
          <p:nvSpPr>
            <p:cNvPr id="3131"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2"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3"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4"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 name="Group 38"/>
          <p:cNvGrpSpPr>
            <a:grpSpLocks/>
          </p:cNvGrpSpPr>
          <p:nvPr/>
        </p:nvGrpSpPr>
        <p:grpSpPr bwMode="auto">
          <a:xfrm>
            <a:off x="12552504" y="4519449"/>
            <a:ext cx="986752" cy="182532"/>
            <a:chOff x="5893" y="2886"/>
            <a:chExt cx="466" cy="115"/>
          </a:xfrm>
        </p:grpSpPr>
        <p:sp>
          <p:nvSpPr>
            <p:cNvPr id="3127"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8"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9"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0"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 name="Group 43"/>
          <p:cNvGrpSpPr>
            <a:grpSpLocks/>
          </p:cNvGrpSpPr>
          <p:nvPr/>
        </p:nvGrpSpPr>
        <p:grpSpPr bwMode="auto">
          <a:xfrm>
            <a:off x="12552504" y="4735313"/>
            <a:ext cx="986752" cy="182532"/>
            <a:chOff x="5893" y="3022"/>
            <a:chExt cx="466" cy="115"/>
          </a:xfrm>
        </p:grpSpPr>
        <p:sp>
          <p:nvSpPr>
            <p:cNvPr id="3123"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4"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5"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6"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 name="Group 48"/>
          <p:cNvGrpSpPr>
            <a:grpSpLocks/>
          </p:cNvGrpSpPr>
          <p:nvPr/>
        </p:nvGrpSpPr>
        <p:grpSpPr bwMode="auto">
          <a:xfrm>
            <a:off x="12552504" y="4951179"/>
            <a:ext cx="986752" cy="182532"/>
            <a:chOff x="5893" y="3158"/>
            <a:chExt cx="466" cy="115"/>
          </a:xfrm>
        </p:grpSpPr>
        <p:sp>
          <p:nvSpPr>
            <p:cNvPr id="3119"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0"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1"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2"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 name="Group 53"/>
          <p:cNvGrpSpPr>
            <a:grpSpLocks/>
          </p:cNvGrpSpPr>
          <p:nvPr/>
        </p:nvGrpSpPr>
        <p:grpSpPr bwMode="auto">
          <a:xfrm>
            <a:off x="12552504" y="5311482"/>
            <a:ext cx="986752" cy="182532"/>
            <a:chOff x="5893" y="3385"/>
            <a:chExt cx="466" cy="115"/>
          </a:xfrm>
        </p:grpSpPr>
        <p:sp>
          <p:nvSpPr>
            <p:cNvPr id="3115"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6"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7"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8"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 name="Group 58"/>
          <p:cNvGrpSpPr>
            <a:grpSpLocks/>
          </p:cNvGrpSpPr>
          <p:nvPr/>
        </p:nvGrpSpPr>
        <p:grpSpPr bwMode="auto">
          <a:xfrm>
            <a:off x="12552504" y="5527346"/>
            <a:ext cx="986752" cy="182532"/>
            <a:chOff x="5893" y="3521"/>
            <a:chExt cx="466" cy="115"/>
          </a:xfrm>
        </p:grpSpPr>
        <p:sp>
          <p:nvSpPr>
            <p:cNvPr id="3111"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2"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3"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4"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 name="Group 63"/>
          <p:cNvGrpSpPr>
            <a:grpSpLocks/>
          </p:cNvGrpSpPr>
          <p:nvPr/>
        </p:nvGrpSpPr>
        <p:grpSpPr bwMode="auto">
          <a:xfrm>
            <a:off x="12552504" y="5743210"/>
            <a:ext cx="986752" cy="182532"/>
            <a:chOff x="5893" y="3657"/>
            <a:chExt cx="466" cy="115"/>
          </a:xfrm>
        </p:grpSpPr>
        <p:sp>
          <p:nvSpPr>
            <p:cNvPr id="3107"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8"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9"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0"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68"/>
          <p:cNvGrpSpPr>
            <a:grpSpLocks/>
          </p:cNvGrpSpPr>
          <p:nvPr/>
        </p:nvGrpSpPr>
        <p:grpSpPr bwMode="auto">
          <a:xfrm>
            <a:off x="12552504" y="6103513"/>
            <a:ext cx="986752" cy="182532"/>
            <a:chOff x="5893" y="3884"/>
            <a:chExt cx="466" cy="115"/>
          </a:xfrm>
        </p:grpSpPr>
        <p:sp>
          <p:nvSpPr>
            <p:cNvPr id="3103"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4"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5"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6"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73"/>
          <p:cNvGrpSpPr>
            <a:grpSpLocks/>
          </p:cNvGrpSpPr>
          <p:nvPr/>
        </p:nvGrpSpPr>
        <p:grpSpPr bwMode="auto">
          <a:xfrm>
            <a:off x="12552504" y="6328901"/>
            <a:ext cx="986752" cy="182532"/>
            <a:chOff x="5893" y="4026"/>
            <a:chExt cx="466" cy="115"/>
          </a:xfrm>
        </p:grpSpPr>
        <p:sp>
          <p:nvSpPr>
            <p:cNvPr id="3099"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0"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1"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2"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78"/>
          <p:cNvGrpSpPr>
            <a:grpSpLocks/>
          </p:cNvGrpSpPr>
          <p:nvPr/>
        </p:nvGrpSpPr>
        <p:grpSpPr bwMode="auto">
          <a:xfrm>
            <a:off x="12552504" y="6552703"/>
            <a:ext cx="986752" cy="182532"/>
            <a:chOff x="5893" y="4167"/>
            <a:chExt cx="466" cy="115"/>
          </a:xfrm>
        </p:grpSpPr>
        <p:sp>
          <p:nvSpPr>
            <p:cNvPr id="3095"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6"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7"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8"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3079" name="Rectangle 83"/>
          <p:cNvSpPr>
            <a:spLocks noChangeArrowheads="1"/>
          </p:cNvSpPr>
          <p:nvPr/>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建议同一页面内不超过四种颜色，以下是</a:t>
            </a:r>
            <a:r>
              <a:rPr lang="en-US" altLang="zh-CN" sz="1333" dirty="0">
                <a:solidFill>
                  <a:srgbClr val="FFFFFF"/>
                </a:solidFill>
                <a:latin typeface="微软雅黑" pitchFamily="34" charset="-122"/>
                <a:ea typeface="微软雅黑" pitchFamily="34" charset="-122"/>
              </a:rPr>
              <a:t>13</a:t>
            </a:r>
            <a:r>
              <a:rPr lang="zh-CN" altLang="en-US" sz="1333" dirty="0">
                <a:solidFill>
                  <a:srgbClr val="FFFFFF"/>
                </a:solidFill>
                <a:latin typeface="微软雅黑" pitchFamily="34" charset="-122"/>
                <a:ea typeface="微软雅黑" pitchFamily="34" charset="-122"/>
              </a:rPr>
              <a:t>组配色方案，同一页面内只选择一组使用。（仅供参考）</a:t>
            </a:r>
          </a:p>
        </p:txBody>
      </p:sp>
      <p:sp>
        <p:nvSpPr>
          <p:cNvPr id="3080" name="Rectangle 84"/>
          <p:cNvSpPr>
            <a:spLocks noChangeArrowheads="1"/>
          </p:cNvSpPr>
          <p:nvPr/>
        </p:nvSpPr>
        <p:spPr bwMode="auto">
          <a:xfrm>
            <a:off x="12340755" y="8468"/>
            <a:ext cx="1494950" cy="846317"/>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a:lnSpc>
                <a:spcPct val="120000"/>
              </a:lnSpc>
              <a:buClr>
                <a:srgbClr val="777777"/>
              </a:buClr>
              <a:buSzPct val="60000"/>
              <a:buFont typeface="Wingdings" charset="2"/>
              <a:buNone/>
            </a:pPr>
            <a:r>
              <a:rPr lang="zh-CN" altLang="en-US" sz="1333">
                <a:solidFill>
                  <a:srgbClr val="FFFFFF"/>
                </a:solidFill>
                <a:latin typeface="微软雅黑" pitchFamily="34" charset="-122"/>
                <a:ea typeface="微软雅黑" pitchFamily="34" charset="-122"/>
              </a:rPr>
              <a:t>客户或者合作伙伴的标志放在右上角</a:t>
            </a:r>
            <a:r>
              <a:rPr lang="en-US" altLang="zh-CN" sz="1333">
                <a:solidFill>
                  <a:srgbClr val="FFFFFF"/>
                </a:solidFill>
                <a:latin typeface="微软雅黑" pitchFamily="34" charset="-122"/>
                <a:ea typeface="微软雅黑" pitchFamily="34" charset="-122"/>
              </a:rPr>
              <a:t>.</a:t>
            </a:r>
            <a:endParaRPr lang="zh-CN" altLang="en-US" sz="1333">
              <a:solidFill>
                <a:srgbClr val="FFFFFF"/>
              </a:solidFill>
              <a:latin typeface="微软雅黑" pitchFamily="34" charset="-122"/>
              <a:ea typeface="微软雅黑" pitchFamily="34" charset="-122"/>
            </a:endParaRPr>
          </a:p>
        </p:txBody>
      </p:sp>
      <p:sp>
        <p:nvSpPr>
          <p:cNvPr id="77" name="副标题 2"/>
          <p:cNvSpPr txBox="1">
            <a:spLocks/>
          </p:cNvSpPr>
          <p:nvPr userDrawn="1"/>
        </p:nvSpPr>
        <p:spPr bwMode="auto">
          <a:xfrm>
            <a:off x="3664323" y="6289094"/>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&amp;</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MindSpore</a:t>
            </a:r>
          </a:p>
        </p:txBody>
      </p:sp>
      <p:pic>
        <p:nvPicPr>
          <p:cNvPr id="1026" name="Picture 2"/>
          <p:cNvPicPr>
            <a:picLocks noChangeAspect="1" noChangeArrowheads="1"/>
          </p:cNvPicPr>
          <p:nvPr userDrawn="1"/>
        </p:nvPicPr>
        <p:blipFill>
          <a:blip r:embed="rId7" cstate="print">
            <a:extLst>
              <a:ext uri="{28A0092B-C50C-407E-A947-70E740481C1C}">
                <a14:useLocalDpi xmlns:a14="http://schemas.microsoft.com/office/drawing/2010/main"/>
              </a:ext>
            </a:extLst>
          </a:blip>
          <a:srcRect/>
          <a:stretch>
            <a:fillRect/>
          </a:stretch>
        </p:blipFill>
        <p:spPr bwMode="auto">
          <a:xfrm>
            <a:off x="143395" y="6237312"/>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4" name="Rectangle 5"/>
          <p:cNvSpPr>
            <a:spLocks noChangeArrowheads="1"/>
          </p:cNvSpPr>
          <p:nvPr userDrawn="1"/>
        </p:nvSpPr>
        <p:spPr bwMode="auto">
          <a:xfrm>
            <a:off x="8493235" y="6362118"/>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
        <p:nvSpPr>
          <p:cNvPr id="85" name="副标题 2">
            <a:extLst>
              <a:ext uri="{FF2B5EF4-FFF2-40B4-BE49-F238E27FC236}">
                <a16:creationId xmlns:a16="http://schemas.microsoft.com/office/drawing/2014/main" id="{9AB308A9-0BE9-714A-B697-9DA5E538225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8">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9">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914" r:id="rId1"/>
    <p:sldLayoutId id="2147483905" r:id="rId2"/>
    <p:sldLayoutId id="2147483904" r:id="rId3"/>
    <p:sldLayoutId id="2147483910" r:id="rId4"/>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矩形 6"/>
          <p:cNvSpPr/>
          <p:nvPr userDrawn="1"/>
        </p:nvSpPr>
        <p:spPr bwMode="auto">
          <a:xfrm>
            <a:off x="0" y="0"/>
            <a:ext cx="12196763" cy="6858000"/>
          </a:xfrm>
          <a:prstGeom prst="rect">
            <a:avLst/>
          </a:prstGeom>
          <a:noFill/>
          <a:ln w="9525" cap="flat" cmpd="sng" algn="ctr">
            <a:noFill/>
            <a:prstDash val="solid"/>
            <a:round/>
            <a:headEnd type="none" w="med" len="med"/>
            <a:tailEnd type="none" w="med" len="med"/>
          </a:ln>
          <a:effectLst/>
        </p:spPr>
        <p:txBody>
          <a:bodyPr vert="horz" wrap="square" lIns="121882" tIns="60941" rIns="121882" bIns="60941" numCol="1" rtlCol="0" anchor="t" anchorCtr="0" compatLnSpc="1">
            <a:prstTxWarp prst="textNoShape">
              <a:avLst/>
            </a:prstTxWarp>
          </a:bodyPr>
          <a:lstStyle/>
          <a:p>
            <a:pPr defTabSz="914103">
              <a:buClr>
                <a:srgbClr val="CC9900"/>
              </a:buClr>
              <a:buFont typeface="Wingdings" pitchFamily="2" charset="2"/>
              <a:buChar char="n"/>
            </a:pPr>
            <a:endParaRPr lang="zh-CN" altLang="en-US" b="1">
              <a:solidFill>
                <a:srgbClr val="000000"/>
              </a:solidFill>
              <a:latin typeface="Arial" charset="0"/>
              <a:ea typeface="SimSun" pitchFamily="2" charset="-122"/>
            </a:endParaRPr>
          </a:p>
        </p:txBody>
      </p:sp>
      <p:sp>
        <p:nvSpPr>
          <p:cNvPr id="6" name="TextBox 2">
            <a:extLst>
              <a:ext uri="{FF2B5EF4-FFF2-40B4-BE49-F238E27FC236}">
                <a16:creationId xmlns:a16="http://schemas.microsoft.com/office/drawing/2014/main" id="{6785A3D6-1271-D247-9E96-1B376F4BE7BE}"/>
              </a:ext>
            </a:extLst>
          </p:cNvPr>
          <p:cNvSpPr txBox="1"/>
          <p:nvPr userDrawn="1"/>
        </p:nvSpPr>
        <p:spPr>
          <a:xfrm>
            <a:off x="683443" y="6308432"/>
            <a:ext cx="2858305"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Ascend &amp;</a:t>
            </a:r>
            <a:r>
              <a:rPr lang="zh-CN" alt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MindSpore</a:t>
            </a:r>
            <a:endPar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 name="TextBox 3">
            <a:extLst>
              <a:ext uri="{FF2B5EF4-FFF2-40B4-BE49-F238E27FC236}">
                <a16:creationId xmlns:a16="http://schemas.microsoft.com/office/drawing/2014/main" id="{EABEE2EE-BF4D-7A4A-B3C6-9E47668CCD98}"/>
              </a:ext>
            </a:extLst>
          </p:cNvPr>
          <p:cNvSpPr txBox="1"/>
          <p:nvPr userDrawn="1"/>
        </p:nvSpPr>
        <p:spPr>
          <a:xfrm>
            <a:off x="409749"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rgbClr val="1D1D1B"/>
                </a:solidFill>
                <a:latin typeface="Arial" panose="020B0604020202020204" pitchFamily="34" charset="0"/>
                <a:ea typeface="华文细黑" pitchFamily="2" charset="-122"/>
                <a:cs typeface="Arial" panose="020B0604020202020204" pitchFamily="34" charset="0"/>
              </a:rPr>
              <a:pPr defTabSz="890204" fontAlgn="auto">
                <a:spcBef>
                  <a:spcPts val="0"/>
                </a:spcBef>
                <a:spcAft>
                  <a:spcPts val="0"/>
                </a:spcAft>
                <a:defRPr/>
              </a:pPr>
              <a:t>‹#›</a:t>
            </a:fld>
            <a:endParaRPr lang="en-US" sz="974" dirty="0">
              <a:solidFill>
                <a:srgbClr val="1D1D1B"/>
              </a:solidFill>
              <a:latin typeface="Arial" panose="020B0604020202020204" pitchFamily="34" charset="0"/>
              <a:ea typeface="华文细黑" pitchFamily="2" charset="-122"/>
              <a:cs typeface="Arial" panose="020B0604020202020204" pitchFamily="34" charset="0"/>
            </a:endParaRPr>
          </a:p>
        </p:txBody>
      </p:sp>
      <p:sp>
        <p:nvSpPr>
          <p:cNvPr id="12" name="副标题 2">
            <a:extLst>
              <a:ext uri="{FF2B5EF4-FFF2-40B4-BE49-F238E27FC236}">
                <a16:creationId xmlns:a16="http://schemas.microsoft.com/office/drawing/2014/main" id="{6AC1DEEA-44E7-5A4B-8BAC-917AAEA4F58B}"/>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5">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203883842"/>
      </p:ext>
    </p:extLst>
  </p:cSld>
  <p:clrMap bg1="lt1" tx1="dk1" bg2="lt2" tx2="dk2" accent1="accent1" accent2="accent2" accent3="accent3" accent4="accent4" accent5="accent5" accent6="accent6" hlink="hlink" folHlink="folHlink"/>
  <p:sldLayoutIdLst>
    <p:sldLayoutId id="2147483906" r:id="rId1"/>
    <p:sldLayoutId id="2147483915" r:id="rId2"/>
    <p:sldLayoutId id="2147483916" r:id="rId3"/>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1" fontAlgn="base" hangingPunct="1">
        <a:spcBef>
          <a:spcPct val="0"/>
        </a:spcBef>
        <a:spcAft>
          <a:spcPct val="0"/>
        </a:spcAft>
        <a:defRPr sz="3199" b="1">
          <a:solidFill>
            <a:srgbClr val="990000"/>
          </a:solidFill>
          <a:latin typeface="+mj-lt"/>
          <a:ea typeface="+mj-ea"/>
          <a:cs typeface="+mj-cs"/>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p:titleStyle>
    <p:bodyStyle>
      <a:lvl1pPr marL="342639" indent="-342639" algn="l" rtl="0" eaLnBrk="1" fontAlgn="base" hangingPunct="1">
        <a:spcBef>
          <a:spcPct val="20000"/>
        </a:spcBef>
        <a:spcAft>
          <a:spcPct val="0"/>
        </a:spcAft>
        <a:buClr>
          <a:srgbClr val="990000"/>
        </a:buClr>
        <a:buChar char="•"/>
        <a:defRPr sz="2399" b="1">
          <a:solidFill>
            <a:schemeClr val="tx1"/>
          </a:solidFill>
          <a:latin typeface="+mn-lt"/>
          <a:ea typeface="+mn-ea"/>
          <a:cs typeface="+mn-cs"/>
        </a:defRPr>
      </a:lvl1pPr>
      <a:lvl2pPr marL="742387" indent="-285534" algn="l" rtl="0" eaLnBrk="1" fontAlgn="base" hangingPunct="1">
        <a:spcBef>
          <a:spcPct val="20000"/>
        </a:spcBef>
        <a:spcAft>
          <a:spcPct val="0"/>
        </a:spcAft>
        <a:buFont typeface="Arial" charset="0"/>
        <a:buChar char="›"/>
        <a:defRPr sz="1999">
          <a:solidFill>
            <a:schemeClr val="tx1"/>
          </a:solidFill>
          <a:latin typeface="+mn-lt"/>
          <a:ea typeface="+mn-ea"/>
          <a:cs typeface="+mn-cs"/>
        </a:defRPr>
      </a:lvl2pPr>
      <a:lvl3pPr marL="1142134" indent="-228427" algn="l" rtl="0" eaLnBrk="1" fontAlgn="base" hangingPunct="1">
        <a:spcBef>
          <a:spcPct val="20000"/>
        </a:spcBef>
        <a:spcAft>
          <a:spcPct val="0"/>
        </a:spcAft>
        <a:buFont typeface="FrutigerNext LT Medium" pitchFamily="34" charset="0"/>
        <a:buChar char="»"/>
        <a:defRPr>
          <a:solidFill>
            <a:schemeClr val="tx1"/>
          </a:solidFill>
          <a:latin typeface="+mn-lt"/>
          <a:ea typeface="+mn-ea"/>
          <a:cs typeface="+mn-cs"/>
        </a:defRPr>
      </a:lvl3pPr>
      <a:lvl4pPr marL="1598987" indent="-228427" algn="l" rtl="0" eaLnBrk="1" fontAlgn="base" hangingPunct="1">
        <a:spcBef>
          <a:spcPct val="20000"/>
        </a:spcBef>
        <a:spcAft>
          <a:spcPct val="0"/>
        </a:spcAft>
        <a:buChar char="–"/>
        <a:defRPr sz="1599">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9pPr>
    </p:bodyStyle>
    <p:otherStyle>
      <a:defPPr>
        <a:defRPr lang="zh-CN"/>
      </a:defPPr>
      <a:lvl1pPr marL="0" algn="l" defTabSz="913707" rtl="0" eaLnBrk="1" latinLnBrk="0" hangingPunct="1">
        <a:defRPr sz="1733" kern="1200">
          <a:solidFill>
            <a:schemeClr val="tx1"/>
          </a:solidFill>
          <a:latin typeface="+mn-lt"/>
          <a:ea typeface="+mn-ea"/>
          <a:cs typeface="+mn-cs"/>
        </a:defRPr>
      </a:lvl1pPr>
      <a:lvl2pPr marL="456854" algn="l" defTabSz="913707" rtl="0" eaLnBrk="1" latinLnBrk="0" hangingPunct="1">
        <a:defRPr sz="1733" kern="1200">
          <a:solidFill>
            <a:schemeClr val="tx1"/>
          </a:solidFill>
          <a:latin typeface="+mn-lt"/>
          <a:ea typeface="+mn-ea"/>
          <a:cs typeface="+mn-cs"/>
        </a:defRPr>
      </a:lvl2pPr>
      <a:lvl3pPr marL="913707" algn="l" defTabSz="913707" rtl="0" eaLnBrk="1" latinLnBrk="0" hangingPunct="1">
        <a:defRPr sz="1733" kern="1200">
          <a:solidFill>
            <a:schemeClr val="tx1"/>
          </a:solidFill>
          <a:latin typeface="+mn-lt"/>
          <a:ea typeface="+mn-ea"/>
          <a:cs typeface="+mn-cs"/>
        </a:defRPr>
      </a:lvl3pPr>
      <a:lvl4pPr marL="1370561" algn="l" defTabSz="913707" rtl="0" eaLnBrk="1" latinLnBrk="0" hangingPunct="1">
        <a:defRPr sz="1733" kern="1200">
          <a:solidFill>
            <a:schemeClr val="tx1"/>
          </a:solidFill>
          <a:latin typeface="+mn-lt"/>
          <a:ea typeface="+mn-ea"/>
          <a:cs typeface="+mn-cs"/>
        </a:defRPr>
      </a:lvl4pPr>
      <a:lvl5pPr marL="1827414" algn="l" defTabSz="913707" rtl="0" eaLnBrk="1" latinLnBrk="0" hangingPunct="1">
        <a:defRPr sz="1733" kern="1200">
          <a:solidFill>
            <a:schemeClr val="tx1"/>
          </a:solidFill>
          <a:latin typeface="+mn-lt"/>
          <a:ea typeface="+mn-ea"/>
          <a:cs typeface="+mn-cs"/>
        </a:defRPr>
      </a:lvl5pPr>
      <a:lvl6pPr marL="2284268" algn="l" defTabSz="913707" rtl="0" eaLnBrk="1" latinLnBrk="0" hangingPunct="1">
        <a:defRPr sz="1733" kern="1200">
          <a:solidFill>
            <a:schemeClr val="tx1"/>
          </a:solidFill>
          <a:latin typeface="+mn-lt"/>
          <a:ea typeface="+mn-ea"/>
          <a:cs typeface="+mn-cs"/>
        </a:defRPr>
      </a:lvl6pPr>
      <a:lvl7pPr marL="2741120" algn="l" defTabSz="913707" rtl="0" eaLnBrk="1" latinLnBrk="0" hangingPunct="1">
        <a:defRPr sz="1733" kern="1200">
          <a:solidFill>
            <a:schemeClr val="tx1"/>
          </a:solidFill>
          <a:latin typeface="+mn-lt"/>
          <a:ea typeface="+mn-ea"/>
          <a:cs typeface="+mn-cs"/>
        </a:defRPr>
      </a:lvl7pPr>
      <a:lvl8pPr marL="3197974" algn="l" defTabSz="913707" rtl="0" eaLnBrk="1" latinLnBrk="0" hangingPunct="1">
        <a:defRPr sz="1733" kern="1200">
          <a:solidFill>
            <a:schemeClr val="tx1"/>
          </a:solidFill>
          <a:latin typeface="+mn-lt"/>
          <a:ea typeface="+mn-ea"/>
          <a:cs typeface="+mn-cs"/>
        </a:defRPr>
      </a:lvl8pPr>
      <a:lvl9pPr marL="3654826" algn="l" defTabSz="913707" rtl="0" eaLnBrk="1" latinLnBrk="0" hangingPunct="1">
        <a:defRPr sz="1733"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384056"/>
        </a:solidFill>
        <a:effectLst/>
      </p:bgPr>
    </p:bg>
    <p:spTree>
      <p:nvGrpSpPr>
        <p:cNvPr id="1" name=""/>
        <p:cNvGrpSpPr/>
        <p:nvPr/>
      </p:nvGrpSpPr>
      <p:grpSpPr>
        <a:xfrm>
          <a:off x="0" y="0"/>
          <a:ext cx="0" cy="0"/>
          <a:chOff x="0" y="0"/>
          <a:chExt cx="0" cy="0"/>
        </a:xfrm>
      </p:grpSpPr>
      <p:sp>
        <p:nvSpPr>
          <p:cNvPr id="8" name="TextBox 2">
            <a:extLst>
              <a:ext uri="{FF2B5EF4-FFF2-40B4-BE49-F238E27FC236}">
                <a16:creationId xmlns:a16="http://schemas.microsoft.com/office/drawing/2014/main" id="{6785A3D6-1271-D247-9E96-1B376F4BE7BE}"/>
              </a:ext>
            </a:extLst>
          </p:cNvPr>
          <p:cNvSpPr txBox="1"/>
          <p:nvPr userDrawn="1"/>
        </p:nvSpPr>
        <p:spPr>
          <a:xfrm>
            <a:off x="575780" y="6308432"/>
            <a:ext cx="2930313"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Ascend &amp;</a:t>
            </a:r>
            <a:r>
              <a:rPr lang="zh-CN" alt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MindSpore</a:t>
            </a:r>
            <a:endPar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TextBox 3">
            <a:extLst>
              <a:ext uri="{FF2B5EF4-FFF2-40B4-BE49-F238E27FC236}">
                <a16:creationId xmlns:a16="http://schemas.microsoft.com/office/drawing/2014/main" id="{EABEE2EE-BF4D-7A4A-B3C6-9E47668CCD98}"/>
              </a:ext>
            </a:extLst>
          </p:cNvPr>
          <p:cNvSpPr txBox="1"/>
          <p:nvPr userDrawn="1"/>
        </p:nvSpPr>
        <p:spPr>
          <a:xfrm>
            <a:off x="374093"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chemeClr val="bg1"/>
                </a:solidFill>
                <a:latin typeface="微软雅黑" panose="020B0503020204020204" pitchFamily="34" charset="-122"/>
                <a:ea typeface="微软雅黑" panose="020B0503020204020204" pitchFamily="34" charset="-122"/>
                <a:cs typeface="Arial" panose="020B0604020202020204" pitchFamily="34" charset="0"/>
              </a:rPr>
              <a:pPr defTabSz="890204" fontAlgn="auto">
                <a:spcBef>
                  <a:spcPts val="0"/>
                </a:spcBef>
                <a:spcAft>
                  <a:spcPts val="0"/>
                </a:spcAft>
                <a:defRPr/>
              </a:pPr>
              <a:t>‹#›</a:t>
            </a:fld>
            <a:endParaRPr lang="en-US" sz="974"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0" name="副标题 2">
            <a:extLst>
              <a:ext uri="{FF2B5EF4-FFF2-40B4-BE49-F238E27FC236}">
                <a16:creationId xmlns:a16="http://schemas.microsoft.com/office/drawing/2014/main" id="{534B911D-B772-C047-B4A8-784442DDFD3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solidFill>
                <a:latin typeface="Microsoft YaHei" panose="020B0503020204020204" pitchFamily="34" charset="-122"/>
                <a:ea typeface="Microsoft YaHei" panose="020B0503020204020204" pitchFamily="34" charset="-122"/>
                <a:hlinkClick r:id="rId3">
                  <a:extLst>
                    <a:ext uri="{A12FA001-AC4F-418D-AE19-62706E023703}">
                      <ahyp:hlinkClr xmlns:ahyp="http://schemas.microsoft.com/office/drawing/2018/hyperlinkcolor" val="tx"/>
                    </a:ext>
                  </a:extLst>
                </a:hlinkClick>
              </a:rPr>
              <a:t>www.hiascend.com</a:t>
            </a:r>
            <a:endParaRPr lang="en-US" altLang="zh-CN" sz="1333" b="0" dirty="0">
              <a:solidFill>
                <a:schemeClr val="bg1"/>
              </a:solidFill>
              <a:latin typeface="Microsoft YaHei" panose="020B0503020204020204" pitchFamily="34" charset="-122"/>
              <a:ea typeface="Microsoft YaHei" panose="020B0503020204020204" pitchFamily="34" charset="-122"/>
            </a:endParaRPr>
          </a:p>
          <a:p>
            <a:pPr marL="0" indent="0" algn="ctr">
              <a:buFontTx/>
              <a:buNone/>
              <a:defRPr/>
            </a:pPr>
            <a:r>
              <a:rPr lang="en-US" altLang="zh-CN" sz="1333" b="0" dirty="0">
                <a:solidFill>
                  <a:schemeClr val="bg1"/>
                </a:solidFill>
                <a:latin typeface="Microsoft YaHei" panose="020B0503020204020204" pitchFamily="34" charset="-122"/>
                <a:ea typeface="Microsoft YaHei" panose="020B0503020204020204" pitchFamily="34" charset="-122"/>
                <a:hlinkClick r:id="rId4">
                  <a:extLst>
                    <a:ext uri="{A12FA001-AC4F-418D-AE19-62706E023703}">
                      <ahyp:hlinkClr xmlns:ahyp="http://schemas.microsoft.com/office/drawing/2018/hyperlinkcolor" val="tx"/>
                    </a:ext>
                  </a:extLst>
                </a:hlinkClick>
              </a:rPr>
              <a:t>www.mindspore.cn</a:t>
            </a:r>
            <a:endParaRPr lang="en-US" altLang="zh-CN" sz="1333" b="0"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999680077"/>
      </p:ext>
    </p:extLst>
  </p:cSld>
  <p:clrMap bg1="lt1" tx1="dk1" bg2="lt2" tx2="dk2" accent1="accent1" accent2="accent2" accent3="accent3" accent4="accent4" accent5="accent5" accent6="accent6" hlink="hlink" folHlink="folHlink"/>
  <p:sldLayoutIdLst>
    <p:sldLayoutId id="2147483903"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6" name="矩形 75"/>
          <p:cNvSpPr/>
          <p:nvPr userDrawn="1"/>
        </p:nvSpPr>
        <p:spPr bwMode="auto">
          <a:xfrm>
            <a:off x="2292125" y="222933"/>
            <a:ext cx="6891755" cy="6446427"/>
          </a:xfrm>
          <a:prstGeom prst="rect">
            <a:avLst/>
          </a:prstGeom>
          <a:blipFill dpi="0" rotWithShape="1">
            <a:blip r:embed="rId3" cstate="screen">
              <a:alphaModFix amt="33000"/>
              <a:extLst>
                <a:ext uri="{28A0092B-C50C-407E-A947-70E740481C1C}">
                  <a14:useLocalDpi xmlns:a14="http://schemas.microsoft.com/office/drawing/2010/main"/>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8" name="TextBox 77"/>
          <p:cNvSpPr txBox="1"/>
          <p:nvPr userDrawn="1"/>
        </p:nvSpPr>
        <p:spPr>
          <a:xfrm>
            <a:off x="995536" y="3909114"/>
            <a:ext cx="9484933" cy="912429"/>
          </a:xfrm>
          <a:prstGeom prst="rect">
            <a:avLst/>
          </a:prstGeom>
          <a:noFill/>
        </p:spPr>
        <p:txBody>
          <a:bodyPr wrap="square" rtlCol="0">
            <a:spAutoFit/>
          </a:bodyPr>
          <a:lstStyle/>
          <a:p>
            <a:r>
              <a:rPr lang="en-US" altLang="zh-CN" sz="1066" b="1"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Copyright©2014 Huawei Technologies Co., Ltd. All Rights Reserved.</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a:p>
            <a:r>
              <a:rPr lang="en-US"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The 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Huawei may change the information at any time without notice. </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p:txBody>
      </p:sp>
      <p:pic>
        <p:nvPicPr>
          <p:cNvPr id="2050" name="Picture 2"/>
          <p:cNvPicPr>
            <a:picLocks noChangeAspect="1" noChangeArrowheads="1"/>
          </p:cNvPicPr>
          <p:nvPr userDrawn="1"/>
        </p:nvPicPr>
        <p:blipFill>
          <a:blip r:embed="rId4" cstate="print">
            <a:extLst>
              <a:ext uri="{28A0092B-C50C-407E-A947-70E740481C1C}">
                <a14:useLocalDpi xmlns:a14="http://schemas.microsoft.com/office/drawing/2010/main"/>
              </a:ext>
            </a:extLst>
          </a:blip>
          <a:srcRect/>
          <a:stretch>
            <a:fillRect/>
          </a:stretch>
        </p:blipFill>
        <p:spPr bwMode="auto">
          <a:xfrm>
            <a:off x="3595099" y="1095719"/>
            <a:ext cx="4285807" cy="2137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3420406" y="713271"/>
            <a:ext cx="4635193" cy="861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副标题 2">
            <a:extLst>
              <a:ext uri="{FF2B5EF4-FFF2-40B4-BE49-F238E27FC236}">
                <a16:creationId xmlns:a16="http://schemas.microsoft.com/office/drawing/2014/main" id="{37B817A9-DDF9-C947-809E-CEA56D73EBC6}"/>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3761959715"/>
      </p:ext>
    </p:extLst>
  </p:cSld>
  <p:clrMap bg1="lt1" tx1="dk1" bg2="lt2" tx2="dk2" accent1="accent1" accent2="accent2" accent3="accent3" accent4="accent4" accent5="accent5" accent6="accent6" hlink="hlink" folHlink="folHlink"/>
  <p:sldLayoutIdLst>
    <p:sldLayoutId id="2147483883"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990000"/>
          </a:solidFill>
          <a:latin typeface="+mj-lt"/>
          <a:ea typeface="+mj-ea"/>
          <a:cs typeface="+mj-cs"/>
        </a:defRPr>
      </a:lvl1pPr>
      <a:lvl2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2pPr>
      <a:lvl3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3pPr>
      <a:lvl4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4pPr>
      <a:lvl5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0" fontAlgn="base" hangingPunct="0">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0" fontAlgn="base" hangingPunct="0">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0" fontAlgn="base" hangingPunct="0">
        <a:spcBef>
          <a:spcPct val="20000"/>
        </a:spcBef>
        <a:spcAft>
          <a:spcPct val="0"/>
        </a:spcAft>
        <a:buChar char="–"/>
        <a:defRPr sz="2133">
          <a:solidFill>
            <a:schemeClr val="tx1"/>
          </a:solidFill>
          <a:latin typeface="+mn-lt"/>
          <a:ea typeface="+mn-ea"/>
          <a:cs typeface="+mn-cs"/>
        </a:defRPr>
      </a:lvl4pPr>
      <a:lvl5pPr marL="2742308" indent="-304701" algn="l" rtl="0" eaLnBrk="0" fontAlgn="base" hangingPunct="0">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9.emf"/></Relationships>
</file>

<file path=ppt/slides/_rels/slide11.xml.rels><?xml version="1.0" encoding="UTF-8" standalone="yes"?>
<Relationships xmlns="http://schemas.openxmlformats.org/package/2006/relationships"><Relationship Id="rId2" Type="http://schemas.openxmlformats.org/officeDocument/2006/relationships/image" Target="../media/image20.tiff"/><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22.tiff"/><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8.tiff"/><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9.tiff"/><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image" Target="../media/image30.tiff"/><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31.tiff"/><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9.xml"/><Relationship Id="rId4" Type="http://schemas.openxmlformats.org/officeDocument/2006/relationships/image" Target="../media/image12.tiff"/></Relationships>
</file>

<file path=ppt/slides/_rels/slide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xml"/><Relationship Id="rId1" Type="http://schemas.openxmlformats.org/officeDocument/2006/relationships/slideLayout" Target="../slideLayouts/slideLayout9.xml"/><Relationship Id="rId5" Type="http://schemas.openxmlformats.org/officeDocument/2006/relationships/image" Target="../media/image15.tiff"/><Relationship Id="rId4" Type="http://schemas.openxmlformats.org/officeDocument/2006/relationships/image" Target="../media/image14.tiff"/></Relationships>
</file>

<file path=ppt/slides/_rels/slide7.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副标题 2">
            <a:extLst>
              <a:ext uri="{FF2B5EF4-FFF2-40B4-BE49-F238E27FC236}">
                <a16:creationId xmlns:a16="http://schemas.microsoft.com/office/drawing/2014/main" id="{CFF1FABF-8BDE-C54A-A9C6-18A81E72C433}"/>
              </a:ext>
            </a:extLst>
          </p:cNvPr>
          <p:cNvSpPr>
            <a:spLocks noGrp="1"/>
          </p:cNvSpPr>
          <p:nvPr>
            <p:ph type="subTitle" idx="1"/>
          </p:nvPr>
        </p:nvSpPr>
        <p:spPr>
          <a:xfrm>
            <a:off x="1345853" y="3896673"/>
            <a:ext cx="2116161" cy="720081"/>
          </a:xfrm>
        </p:spPr>
        <p:txBody>
          <a:bodyPr anchor="ctr"/>
          <a:lstStyle/>
          <a:p>
            <a:pPr>
              <a:lnSpc>
                <a:spcPct val="100000"/>
              </a:lnSpc>
            </a:pPr>
            <a:r>
              <a:rPr lang="en-US" altLang="zh-CN" sz="6600" b="1" dirty="0">
                <a:solidFill>
                  <a:srgbClr val="374154"/>
                </a:solidFill>
                <a:latin typeface="GEETYPE-SkyGB-Flash Reguar" panose="02010604000000000000" pitchFamily="2" charset="-122"/>
                <a:ea typeface="GEETYPE-SkyGB-Flash Reguar" panose="02010604000000000000" pitchFamily="2" charset="-122"/>
              </a:rPr>
              <a:t>ZOMI</a:t>
            </a:r>
            <a:endParaRPr lang="zh-CN" altLang="en-US" sz="6600" b="1" dirty="0">
              <a:solidFill>
                <a:srgbClr val="374154"/>
              </a:solidFill>
              <a:latin typeface="GEETYPE-SkyGB-Flash Reguar" panose="02010604000000000000" pitchFamily="2" charset="-122"/>
              <a:ea typeface="GEETYPE-SkyGB-Flash Reguar" panose="02010604000000000000" pitchFamily="2" charset="-122"/>
            </a:endParaRPr>
          </a:p>
        </p:txBody>
      </p:sp>
      <p:pic>
        <p:nvPicPr>
          <p:cNvPr id="7" name="图片 6">
            <a:extLst>
              <a:ext uri="{FF2B5EF4-FFF2-40B4-BE49-F238E27FC236}">
                <a16:creationId xmlns:a16="http://schemas.microsoft.com/office/drawing/2014/main" id="{9881655E-97A6-F947-8F72-F4046D85542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53765" y="3896673"/>
            <a:ext cx="636527" cy="636527"/>
          </a:xfrm>
          <a:prstGeom prst="ellipse">
            <a:avLst/>
          </a:prstGeom>
          <a:ln w="28575" cap="rnd">
            <a:solidFill>
              <a:schemeClr val="bg1"/>
            </a:solidFill>
            <a:prstDash val="solid"/>
          </a:ln>
          <a:effectLst/>
        </p:spPr>
      </p:pic>
      <p:sp>
        <p:nvSpPr>
          <p:cNvPr id="8" name="标题 1">
            <a:extLst>
              <a:ext uri="{FF2B5EF4-FFF2-40B4-BE49-F238E27FC236}">
                <a16:creationId xmlns:a16="http://schemas.microsoft.com/office/drawing/2014/main" id="{E86395C9-D3A3-F743-9A37-107A71540301}"/>
              </a:ext>
            </a:extLst>
          </p:cNvPr>
          <p:cNvSpPr txBox="1">
            <a:spLocks/>
          </p:cNvSpPr>
          <p:nvPr/>
        </p:nvSpPr>
        <p:spPr>
          <a:xfrm>
            <a:off x="337741" y="1772816"/>
            <a:ext cx="8856984" cy="1872208"/>
          </a:xfrm>
          <a:prstGeom prst="rect">
            <a:avLst/>
          </a:prstGeom>
          <a:gradFill flip="none" rotWithShape="1">
            <a:gsLst>
              <a:gs pos="30000">
                <a:schemeClr val="bg1">
                  <a:alpha val="0"/>
                </a:schemeClr>
              </a:gs>
              <a:gs pos="63000">
                <a:schemeClr val="bg1">
                  <a:alpha val="32000"/>
                </a:schemeClr>
              </a:gs>
              <a:gs pos="100000">
                <a:srgbClr val="6FC4F7"/>
              </a:gs>
            </a:gsLst>
            <a:lin ang="0" scaled="0"/>
            <a:tileRect/>
          </a:gradFill>
        </p:spPr>
        <p:txBody>
          <a:bodyPr anchor="ctr">
            <a:noAutofit/>
          </a:bodyPr>
          <a:lst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a:lstStyle>
          <a:p>
            <a:r>
              <a:rPr lang="zh-CN" altLang="en-US" sz="9600" kern="0" dirty="0">
                <a:solidFill>
                  <a:schemeClr val="bg1"/>
                </a:solidFill>
                <a:latin typeface="Microsoft YaHei" panose="020B0503020204020204" pitchFamily="34" charset="-122"/>
                <a:ea typeface="Microsoft YaHei" panose="020B0503020204020204" pitchFamily="34" charset="-122"/>
              </a:rPr>
              <a:t>数据并行</a:t>
            </a:r>
          </a:p>
        </p:txBody>
      </p:sp>
      <p:sp>
        <p:nvSpPr>
          <p:cNvPr id="9" name="标题 1">
            <a:extLst>
              <a:ext uri="{FF2B5EF4-FFF2-40B4-BE49-F238E27FC236}">
                <a16:creationId xmlns:a16="http://schemas.microsoft.com/office/drawing/2014/main" id="{1795CD6E-2B9E-EC40-90A5-5DCA5340793A}"/>
              </a:ext>
            </a:extLst>
          </p:cNvPr>
          <p:cNvSpPr>
            <a:spLocks noGrp="1"/>
          </p:cNvSpPr>
          <p:nvPr>
            <p:ph type="ctrTitle"/>
          </p:nvPr>
        </p:nvSpPr>
        <p:spPr>
          <a:xfrm>
            <a:off x="337741" y="692696"/>
            <a:ext cx="5976664" cy="953563"/>
          </a:xfrm>
          <a:noFill/>
        </p:spPr>
        <p:txBody>
          <a:bodyPr anchor="ctr">
            <a:noAutofit/>
          </a:bodyPr>
          <a:lstStyle/>
          <a:p>
            <a:pPr algn="dist"/>
            <a:r>
              <a:rPr lang="zh-CN" altLang="en-US" sz="6600" dirty="0">
                <a:solidFill>
                  <a:schemeClr val="bg1"/>
                </a:solidFill>
                <a:latin typeface="Microsoft YaHei" panose="020B0503020204020204" pitchFamily="34" charset="-122"/>
                <a:ea typeface="Microsoft YaHei" panose="020B0503020204020204" pitchFamily="34" charset="-122"/>
              </a:rPr>
              <a:t>分布式训练</a:t>
            </a:r>
            <a:r>
              <a:rPr lang="zh-CN" altLang="en-US" sz="4000" dirty="0">
                <a:solidFill>
                  <a:schemeClr val="bg1"/>
                </a:solidFill>
                <a:latin typeface="Microsoft YaHei" panose="020B0503020204020204" pitchFamily="34" charset="-122"/>
                <a:ea typeface="Microsoft YaHei" panose="020B0503020204020204" pitchFamily="34" charset="-122"/>
              </a:rPr>
              <a:t>系列</a:t>
            </a:r>
            <a:endParaRPr lang="zh-CN" altLang="en-US" sz="6600"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344360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2E36E8-56D6-864F-8472-88C2D652056F}"/>
              </a:ext>
            </a:extLst>
          </p:cNvPr>
          <p:cNvSpPr>
            <a:spLocks noGrp="1"/>
          </p:cNvSpPr>
          <p:nvPr>
            <p:ph type="title"/>
          </p:nvPr>
        </p:nvSpPr>
        <p:spPr/>
        <p:txBody>
          <a:bodyPr/>
          <a:lstStyle/>
          <a:p>
            <a:r>
              <a:rPr kumimoji="1" lang="en-US" altLang="zh-CN" b="0" dirty="0"/>
              <a:t>Gradient Accumulation</a:t>
            </a:r>
            <a:endParaRPr kumimoji="1" lang="zh-CN" altLang="en-US" sz="3200" b="0" dirty="0"/>
          </a:p>
        </p:txBody>
      </p:sp>
      <p:sp>
        <p:nvSpPr>
          <p:cNvPr id="3" name="内容占位符 2">
            <a:extLst>
              <a:ext uri="{FF2B5EF4-FFF2-40B4-BE49-F238E27FC236}">
                <a16:creationId xmlns:a16="http://schemas.microsoft.com/office/drawing/2014/main" id="{9A06541C-5604-E948-8CD0-20A7015698FD}"/>
              </a:ext>
            </a:extLst>
          </p:cNvPr>
          <p:cNvSpPr>
            <a:spLocks noGrp="1"/>
          </p:cNvSpPr>
          <p:nvPr>
            <p:ph sz="half" idx="1"/>
          </p:nvPr>
        </p:nvSpPr>
        <p:spPr>
          <a:xfrm>
            <a:off x="623635" y="1268760"/>
            <a:ext cx="10963473" cy="4608512"/>
          </a:xfrm>
        </p:spPr>
        <p:txBody>
          <a:bodyPr/>
          <a:lstStyle/>
          <a:p>
            <a:r>
              <a:rPr kumimoji="1" lang="en-US" altLang="zh-CN" dirty="0">
                <a:solidFill>
                  <a:srgbClr val="59595A"/>
                </a:solidFill>
                <a:latin typeface="Gill Sans MT" panose="020B0502020104020203" pitchFamily="34" charset="0"/>
              </a:rPr>
              <a:t>Each machine maintain</a:t>
            </a:r>
            <a:r>
              <a:rPr kumimoji="1" lang="zh-CN" altLang="en-US" dirty="0">
                <a:solidFill>
                  <a:srgbClr val="59595A"/>
                </a:solidFill>
                <a:latin typeface="Gill Sans MT" panose="020B0502020104020203" pitchFamily="34" charset="0"/>
              </a:rPr>
              <a:t> </a:t>
            </a:r>
            <a:r>
              <a:rPr kumimoji="1" lang="en-US" altLang="zh-CN" dirty="0">
                <a:solidFill>
                  <a:srgbClr val="59595A"/>
                </a:solidFill>
                <a:latin typeface="Gill Sans MT" panose="020B0502020104020203" pitchFamily="34" charset="0"/>
              </a:rPr>
              <a:t>self gradient, accumulate gradients using</a:t>
            </a:r>
            <a:r>
              <a:rPr kumimoji="1" lang="zh-CN" altLang="en-US" dirty="0">
                <a:solidFill>
                  <a:srgbClr val="59595A"/>
                </a:solidFill>
                <a:latin typeface="Gill Sans MT" panose="020B0502020104020203" pitchFamily="34" charset="0"/>
              </a:rPr>
              <a:t> </a:t>
            </a:r>
            <a:r>
              <a:rPr kumimoji="1" lang="en-US" altLang="zh-CN" dirty="0">
                <a:solidFill>
                  <a:srgbClr val="59595A"/>
                </a:solidFill>
                <a:latin typeface="Gill Sans MT" panose="020B0502020104020203" pitchFamily="34" charset="0"/>
              </a:rPr>
              <a:t>Collective communication.</a:t>
            </a:r>
          </a:p>
          <a:p>
            <a:pPr marL="694190" lvl="1" indent="-457200">
              <a:buFont typeface="+mj-lt"/>
              <a:buAutoNum type="arabicPeriod"/>
            </a:pPr>
            <a:r>
              <a:rPr kumimoji="1" lang="en-US" altLang="zh-CN" dirty="0">
                <a:solidFill>
                  <a:schemeClr val="tx1"/>
                </a:solidFill>
                <a:latin typeface="Gill Sans MT" panose="020B0502020104020203" pitchFamily="34" charset="0"/>
              </a:rPr>
              <a:t>When Gradient Accumulation?</a:t>
            </a:r>
          </a:p>
          <a:p>
            <a:pPr marL="694190" lvl="1" indent="-457200">
              <a:buFont typeface="+mj-lt"/>
              <a:buAutoNum type="arabicPeriod"/>
            </a:pPr>
            <a:r>
              <a:rPr kumimoji="1" lang="en-US" altLang="zh-CN" dirty="0">
                <a:solidFill>
                  <a:schemeClr val="tx1"/>
                </a:solidFill>
                <a:latin typeface="Gill Sans MT" panose="020B0502020104020203" pitchFamily="34" charset="0"/>
              </a:rPr>
              <a:t>How</a:t>
            </a:r>
            <a:r>
              <a:rPr kumimoji="1" lang="zh-CN" altLang="en-US" dirty="0">
                <a:solidFill>
                  <a:schemeClr val="tx1"/>
                </a:solidFill>
                <a:latin typeface="Gill Sans MT" panose="020B0502020104020203" pitchFamily="34" charset="0"/>
              </a:rPr>
              <a:t> </a:t>
            </a:r>
            <a:r>
              <a:rPr kumimoji="1" lang="en-US" altLang="zh-CN" dirty="0">
                <a:solidFill>
                  <a:schemeClr val="tx1"/>
                </a:solidFill>
                <a:latin typeface="Gill Sans MT" panose="020B0502020104020203" pitchFamily="34" charset="0"/>
              </a:rPr>
              <a:t>Gradient Accumulation efficient?</a:t>
            </a:r>
            <a:endParaRPr kumimoji="1" lang="zh-CN" altLang="en-US" dirty="0">
              <a:solidFill>
                <a:schemeClr val="tx1"/>
              </a:solidFill>
              <a:latin typeface="Gill Sans MT" panose="020B0502020104020203" pitchFamily="34" charset="0"/>
            </a:endParaRPr>
          </a:p>
        </p:txBody>
      </p:sp>
      <p:pic>
        <p:nvPicPr>
          <p:cNvPr id="5" name="图片 4">
            <a:extLst>
              <a:ext uri="{FF2B5EF4-FFF2-40B4-BE49-F238E27FC236}">
                <a16:creationId xmlns:a16="http://schemas.microsoft.com/office/drawing/2014/main" id="{BBCA7494-E94A-8F43-AAEA-154E7F4B4792}"/>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1057821" y="2650122"/>
            <a:ext cx="3122009" cy="3132985"/>
          </a:xfrm>
          <a:prstGeom prst="rect">
            <a:avLst/>
          </a:prstGeom>
        </p:spPr>
      </p:pic>
      <p:pic>
        <p:nvPicPr>
          <p:cNvPr id="6" name="图片 5">
            <a:extLst>
              <a:ext uri="{FF2B5EF4-FFF2-40B4-BE49-F238E27FC236}">
                <a16:creationId xmlns:a16="http://schemas.microsoft.com/office/drawing/2014/main" id="{7F496438-176C-2240-9647-D4AA10AF1F4A}"/>
              </a:ext>
            </a:extLst>
          </p:cNvPr>
          <p:cNvPicPr>
            <a:picLocks noChangeAspect="1"/>
          </p:cNvPicPr>
          <p:nvPr/>
        </p:nvPicPr>
        <p:blipFill>
          <a:blip r:embed="rId4"/>
          <a:stretch>
            <a:fillRect/>
          </a:stretch>
        </p:blipFill>
        <p:spPr>
          <a:xfrm>
            <a:off x="5666333" y="2617106"/>
            <a:ext cx="5472608" cy="3199019"/>
          </a:xfrm>
          <a:prstGeom prst="rect">
            <a:avLst/>
          </a:prstGeom>
        </p:spPr>
      </p:pic>
      <p:sp>
        <p:nvSpPr>
          <p:cNvPr id="7" name="左箭头 6">
            <a:extLst>
              <a:ext uri="{FF2B5EF4-FFF2-40B4-BE49-F238E27FC236}">
                <a16:creationId xmlns:a16="http://schemas.microsoft.com/office/drawing/2014/main" id="{7D33BB23-DF7E-A047-931A-01388FB1DD3A}"/>
              </a:ext>
            </a:extLst>
          </p:cNvPr>
          <p:cNvSpPr/>
          <p:nvPr/>
        </p:nvSpPr>
        <p:spPr bwMode="auto">
          <a:xfrm rot="10800000">
            <a:off x="4707057" y="3966823"/>
            <a:ext cx="432048" cy="499582"/>
          </a:xfrm>
          <a:prstGeom prst="leftArrow">
            <a:avLst>
              <a:gd name="adj1" fmla="val 50000"/>
              <a:gd name="adj2" fmla="val 71164"/>
            </a:avLst>
          </a:prstGeom>
          <a:solidFill>
            <a:schemeClr val="bg2">
              <a:lumMod val="60000"/>
              <a:lumOff val="4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spTree>
    <p:extLst>
      <p:ext uri="{BB962C8B-B14F-4D97-AF65-F5344CB8AC3E}">
        <p14:creationId xmlns:p14="http://schemas.microsoft.com/office/powerpoint/2010/main" val="33530972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6C07C5-A3F1-2449-B0AF-A99DB03F5E27}"/>
              </a:ext>
            </a:extLst>
          </p:cNvPr>
          <p:cNvSpPr>
            <a:spLocks noGrp="1"/>
          </p:cNvSpPr>
          <p:nvPr>
            <p:ph type="title"/>
          </p:nvPr>
        </p:nvSpPr>
        <p:spPr/>
        <p:txBody>
          <a:bodyPr/>
          <a:lstStyle/>
          <a:p>
            <a:r>
              <a:rPr kumimoji="1" lang="en-US" altLang="zh-CN" b="0" dirty="0">
                <a:solidFill>
                  <a:srgbClr val="C00000"/>
                </a:solidFill>
                <a:latin typeface="Futura Medium" panose="020B0602020204020303" pitchFamily="34" charset="-79"/>
                <a:cs typeface="Futura Medium" panose="020B0602020204020303" pitchFamily="34" charset="-79"/>
              </a:rPr>
              <a:t>Gradient Accumulation:</a:t>
            </a:r>
            <a:r>
              <a:rPr kumimoji="1" lang="zh-CN" altLang="en-US" b="0" dirty="0">
                <a:solidFill>
                  <a:srgbClr val="C00000"/>
                </a:solidFill>
                <a:latin typeface="Futura Medium" panose="020B0602020204020303" pitchFamily="34" charset="-79"/>
                <a:cs typeface="Futura Medium" panose="020B0602020204020303" pitchFamily="34" charset="-79"/>
              </a:rPr>
              <a:t> </a:t>
            </a:r>
            <a:r>
              <a:rPr lang="en-US" altLang="zh-CN" b="0" dirty="0">
                <a:solidFill>
                  <a:srgbClr val="C00000"/>
                </a:solidFill>
                <a:latin typeface="Futura Medium" panose="020B0602020204020303" pitchFamily="34" charset="-79"/>
                <a:cs typeface="Futura Medium" panose="020B0602020204020303" pitchFamily="34" charset="-79"/>
              </a:rPr>
              <a:t>Synchronize</a:t>
            </a:r>
            <a:endParaRPr lang="zh-CN" altLang="en-US" b="0" dirty="0">
              <a:solidFill>
                <a:srgbClr val="C00000"/>
              </a:solidFill>
              <a:latin typeface="Futura Medium" panose="020B0602020204020303" pitchFamily="34" charset="-79"/>
              <a:cs typeface="Futura Medium" panose="020B0602020204020303" pitchFamily="34" charset="-79"/>
            </a:endParaRPr>
          </a:p>
        </p:txBody>
      </p:sp>
      <p:sp>
        <p:nvSpPr>
          <p:cNvPr id="6" name="内容占位符 2">
            <a:extLst>
              <a:ext uri="{FF2B5EF4-FFF2-40B4-BE49-F238E27FC236}">
                <a16:creationId xmlns:a16="http://schemas.microsoft.com/office/drawing/2014/main" id="{04B42B4C-2B9B-3742-8816-64FFA4FEBC52}"/>
              </a:ext>
            </a:extLst>
          </p:cNvPr>
          <p:cNvSpPr txBox="1">
            <a:spLocks/>
          </p:cNvSpPr>
          <p:nvPr/>
        </p:nvSpPr>
        <p:spPr>
          <a:xfrm>
            <a:off x="623635" y="1412776"/>
            <a:ext cx="10963473" cy="1369894"/>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r>
              <a:rPr lang="en-US" altLang="zh-CN" sz="1800" dirty="0">
                <a:latin typeface="Gill Sans MT" panose="020B0502020104020203" pitchFamily="34" charset="0"/>
              </a:rPr>
              <a:t>Next round of local computing cannot continue until all working nodes have completed this communication.</a:t>
            </a:r>
          </a:p>
        </p:txBody>
      </p:sp>
      <p:pic>
        <p:nvPicPr>
          <p:cNvPr id="3" name="图片 2">
            <a:extLst>
              <a:ext uri="{FF2B5EF4-FFF2-40B4-BE49-F238E27FC236}">
                <a16:creationId xmlns:a16="http://schemas.microsoft.com/office/drawing/2014/main" id="{C6AC05C2-D67F-1B42-9682-E0956F570B97}"/>
              </a:ext>
            </a:extLst>
          </p:cNvPr>
          <p:cNvPicPr>
            <a:picLocks noChangeAspect="1"/>
          </p:cNvPicPr>
          <p:nvPr/>
        </p:nvPicPr>
        <p:blipFill>
          <a:blip r:embed="rId2"/>
          <a:stretch>
            <a:fillRect/>
          </a:stretch>
        </p:blipFill>
        <p:spPr>
          <a:xfrm>
            <a:off x="1965969" y="2499849"/>
            <a:ext cx="8264824" cy="3150964"/>
          </a:xfrm>
          <a:prstGeom prst="rect">
            <a:avLst/>
          </a:prstGeom>
        </p:spPr>
      </p:pic>
    </p:spTree>
    <p:extLst>
      <p:ext uri="{BB962C8B-B14F-4D97-AF65-F5344CB8AC3E}">
        <p14:creationId xmlns:p14="http://schemas.microsoft.com/office/powerpoint/2010/main" val="5243830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6C07C5-A3F1-2449-B0AF-A99DB03F5E27}"/>
              </a:ext>
            </a:extLst>
          </p:cNvPr>
          <p:cNvSpPr>
            <a:spLocks noGrp="1"/>
          </p:cNvSpPr>
          <p:nvPr>
            <p:ph type="title"/>
          </p:nvPr>
        </p:nvSpPr>
        <p:spPr/>
        <p:txBody>
          <a:bodyPr/>
          <a:lstStyle/>
          <a:p>
            <a:r>
              <a:rPr kumimoji="1" lang="en-US" altLang="zh-CN" b="0" dirty="0">
                <a:solidFill>
                  <a:srgbClr val="C00000"/>
                </a:solidFill>
                <a:latin typeface="Futura Medium" panose="020B0602020204020303" pitchFamily="34" charset="-79"/>
                <a:cs typeface="Futura Medium" panose="020B0602020204020303" pitchFamily="34" charset="-79"/>
              </a:rPr>
              <a:t>Gradient Accumulation:</a:t>
            </a:r>
            <a:r>
              <a:rPr kumimoji="1" lang="zh-CN" altLang="en-US" b="0" dirty="0">
                <a:solidFill>
                  <a:srgbClr val="C00000"/>
                </a:solidFill>
                <a:latin typeface="Futura Medium" panose="020B0602020204020303" pitchFamily="34" charset="-79"/>
                <a:cs typeface="Futura Medium" panose="020B0602020204020303" pitchFamily="34" charset="-79"/>
              </a:rPr>
              <a:t> </a:t>
            </a:r>
            <a:r>
              <a:rPr lang="en-US" altLang="zh-CN" b="0" dirty="0">
                <a:solidFill>
                  <a:srgbClr val="C00000"/>
                </a:solidFill>
                <a:latin typeface="Futura Medium" panose="020B0602020204020303" pitchFamily="34" charset="-79"/>
                <a:cs typeface="Futura Medium" panose="020B0602020204020303" pitchFamily="34" charset="-79"/>
              </a:rPr>
              <a:t>Synchronize</a:t>
            </a:r>
            <a:endParaRPr lang="zh-CN" altLang="en-US" b="0" dirty="0">
              <a:solidFill>
                <a:srgbClr val="C00000"/>
              </a:solidFill>
              <a:latin typeface="Futura Medium" panose="020B0602020204020303" pitchFamily="34" charset="-79"/>
              <a:cs typeface="Futura Medium" panose="020B0602020204020303" pitchFamily="34" charset="-79"/>
            </a:endParaRPr>
          </a:p>
        </p:txBody>
      </p:sp>
      <p:pic>
        <p:nvPicPr>
          <p:cNvPr id="4" name="内容占位符 3">
            <a:extLst>
              <a:ext uri="{FF2B5EF4-FFF2-40B4-BE49-F238E27FC236}">
                <a16:creationId xmlns:a16="http://schemas.microsoft.com/office/drawing/2014/main" id="{921116C6-42C6-3E45-8DBC-70E929810165}"/>
              </a:ext>
            </a:extLst>
          </p:cNvPr>
          <p:cNvPicPr>
            <a:picLocks noGrp="1" noChangeAspect="1"/>
          </p:cNvPicPr>
          <p:nvPr>
            <p:ph sz="half" idx="1"/>
          </p:nvPr>
        </p:nvPicPr>
        <p:blipFill>
          <a:blip r:embed="rId3"/>
          <a:stretch>
            <a:fillRect/>
          </a:stretch>
        </p:blipFill>
        <p:spPr>
          <a:xfrm>
            <a:off x="1931650" y="3212976"/>
            <a:ext cx="8115300" cy="2616200"/>
          </a:xfrm>
          <a:prstGeom prst="rect">
            <a:avLst/>
          </a:prstGeom>
        </p:spPr>
      </p:pic>
      <p:sp>
        <p:nvSpPr>
          <p:cNvPr id="6" name="内容占位符 2">
            <a:extLst>
              <a:ext uri="{FF2B5EF4-FFF2-40B4-BE49-F238E27FC236}">
                <a16:creationId xmlns:a16="http://schemas.microsoft.com/office/drawing/2014/main" id="{04B42B4C-2B9B-3742-8816-64FFA4FEBC52}"/>
              </a:ext>
            </a:extLst>
          </p:cNvPr>
          <p:cNvSpPr txBox="1">
            <a:spLocks/>
          </p:cNvSpPr>
          <p:nvPr/>
        </p:nvSpPr>
        <p:spPr>
          <a:xfrm>
            <a:off x="623635" y="1412776"/>
            <a:ext cx="10963473" cy="1369894"/>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a:lnSpc>
                <a:spcPct val="120000"/>
              </a:lnSpc>
            </a:pPr>
            <a:r>
              <a:rPr lang="en-US" altLang="zh-CN" sz="1800" dirty="0">
                <a:solidFill>
                  <a:schemeClr val="tx1"/>
                </a:solidFill>
                <a:latin typeface="Gill Sans MT" panose="020B0502020104020203" pitchFamily="34" charset="0"/>
              </a:rPr>
              <a:t>Advantages: </a:t>
            </a:r>
            <a:r>
              <a:rPr lang="en-US" altLang="zh-CN" sz="1800" dirty="0">
                <a:solidFill>
                  <a:srgbClr val="59595A"/>
                </a:solidFill>
                <a:latin typeface="Gill Sans MT" panose="020B0502020104020203" pitchFamily="34" charset="0"/>
              </a:rPr>
              <a:t>computing and communication are strictly synchronized, ensure parallel execution logic is the same as the serial execution logic</a:t>
            </a:r>
          </a:p>
          <a:p>
            <a:pPr>
              <a:lnSpc>
                <a:spcPct val="120000"/>
              </a:lnSpc>
            </a:pPr>
            <a:r>
              <a:rPr lang="en-US" altLang="zh-CN" sz="1800" dirty="0">
                <a:solidFill>
                  <a:schemeClr val="tx1"/>
                </a:solidFill>
                <a:latin typeface="Gill Sans MT" panose="020B0502020104020203" pitchFamily="34" charset="0"/>
              </a:rPr>
              <a:t>Disadvantages: </a:t>
            </a:r>
            <a:r>
              <a:rPr lang="en-US" altLang="zh-CN" sz="1800" dirty="0">
                <a:solidFill>
                  <a:srgbClr val="59595A"/>
                </a:solidFill>
                <a:latin typeface="Gill Sans MT" panose="020B0502020104020203" pitchFamily="34" charset="0"/>
              </a:rPr>
              <a:t>The working node of the local computing earlier needs to wait for other working nodes to process, which causes a waste of computing hardware.</a:t>
            </a:r>
            <a:endParaRPr lang="zh-CN" altLang="en-US" sz="1800" dirty="0">
              <a:solidFill>
                <a:srgbClr val="59595A"/>
              </a:solidFill>
              <a:latin typeface="Gill Sans MT" panose="020B0502020104020203" pitchFamily="34" charset="0"/>
            </a:endParaRPr>
          </a:p>
        </p:txBody>
      </p:sp>
    </p:spTree>
    <p:extLst>
      <p:ext uri="{BB962C8B-B14F-4D97-AF65-F5344CB8AC3E}">
        <p14:creationId xmlns:p14="http://schemas.microsoft.com/office/powerpoint/2010/main" val="5403544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6C07C5-A3F1-2449-B0AF-A99DB03F5E27}"/>
              </a:ext>
            </a:extLst>
          </p:cNvPr>
          <p:cNvSpPr>
            <a:spLocks noGrp="1"/>
          </p:cNvSpPr>
          <p:nvPr>
            <p:ph type="title"/>
          </p:nvPr>
        </p:nvSpPr>
        <p:spPr/>
        <p:txBody>
          <a:bodyPr/>
          <a:lstStyle/>
          <a:p>
            <a:r>
              <a:rPr kumimoji="1" lang="en-US" altLang="zh-CN" b="0" dirty="0">
                <a:solidFill>
                  <a:srgbClr val="C00000"/>
                </a:solidFill>
                <a:latin typeface="Futura Medium" panose="020B0602020204020303" pitchFamily="34" charset="-79"/>
                <a:cs typeface="Futura Medium" panose="020B0602020204020303" pitchFamily="34" charset="-79"/>
              </a:rPr>
              <a:t>Gradient Accumulation:</a:t>
            </a:r>
            <a:r>
              <a:rPr kumimoji="1" lang="zh-CN" altLang="en-US" b="0" dirty="0">
                <a:solidFill>
                  <a:srgbClr val="C00000"/>
                </a:solidFill>
                <a:latin typeface="Futura Medium" panose="020B0602020204020303" pitchFamily="34" charset="-79"/>
                <a:cs typeface="Futura Medium" panose="020B0602020204020303" pitchFamily="34" charset="-79"/>
              </a:rPr>
              <a:t> </a:t>
            </a:r>
            <a:r>
              <a:rPr kumimoji="1" lang="en-US" altLang="zh-CN" b="0" dirty="0">
                <a:solidFill>
                  <a:srgbClr val="C00000"/>
                </a:solidFill>
                <a:latin typeface="Futura Medium" panose="020B0602020204020303" pitchFamily="34" charset="-79"/>
                <a:cs typeface="Futura Medium" panose="020B0602020204020303" pitchFamily="34" charset="-79"/>
              </a:rPr>
              <a:t>A</a:t>
            </a:r>
            <a:r>
              <a:rPr lang="en-US" altLang="zh-CN" b="0" dirty="0">
                <a:solidFill>
                  <a:srgbClr val="C00000"/>
                </a:solidFill>
                <a:latin typeface="Futura Medium" panose="020B0602020204020303" pitchFamily="34" charset="-79"/>
                <a:cs typeface="Futura Medium" panose="020B0602020204020303" pitchFamily="34" charset="-79"/>
              </a:rPr>
              <a:t>synchronous</a:t>
            </a:r>
            <a:endParaRPr lang="zh-CN" altLang="en-US" b="0" dirty="0">
              <a:solidFill>
                <a:srgbClr val="C00000"/>
              </a:solidFill>
            </a:endParaRPr>
          </a:p>
        </p:txBody>
      </p:sp>
      <p:sp>
        <p:nvSpPr>
          <p:cNvPr id="6" name="内容占位符 2">
            <a:extLst>
              <a:ext uri="{FF2B5EF4-FFF2-40B4-BE49-F238E27FC236}">
                <a16:creationId xmlns:a16="http://schemas.microsoft.com/office/drawing/2014/main" id="{04B42B4C-2B9B-3742-8816-64FFA4FEBC52}"/>
              </a:ext>
            </a:extLst>
          </p:cNvPr>
          <p:cNvSpPr txBox="1">
            <a:spLocks/>
          </p:cNvSpPr>
          <p:nvPr/>
        </p:nvSpPr>
        <p:spPr>
          <a:xfrm>
            <a:off x="623635" y="1412776"/>
            <a:ext cx="10963473" cy="1369894"/>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r>
              <a:rPr lang="en-US" altLang="zh-CN" sz="1800" dirty="0">
                <a:latin typeface="Gill Sans MT" panose="020B0502020104020203" pitchFamily="34" charset="0"/>
              </a:rPr>
              <a:t>After the current batch iteration, communicate with other servers to transmit network model parameters</a:t>
            </a:r>
          </a:p>
        </p:txBody>
      </p:sp>
      <p:pic>
        <p:nvPicPr>
          <p:cNvPr id="4" name="图片 3">
            <a:extLst>
              <a:ext uri="{FF2B5EF4-FFF2-40B4-BE49-F238E27FC236}">
                <a16:creationId xmlns:a16="http://schemas.microsoft.com/office/drawing/2014/main" id="{1CCA46D3-41CB-6F41-9387-CC0D376AC7A4}"/>
              </a:ext>
            </a:extLst>
          </p:cNvPr>
          <p:cNvPicPr>
            <a:picLocks noChangeAspect="1"/>
          </p:cNvPicPr>
          <p:nvPr/>
        </p:nvPicPr>
        <p:blipFill>
          <a:blip r:embed="rId2"/>
          <a:stretch>
            <a:fillRect/>
          </a:stretch>
        </p:blipFill>
        <p:spPr>
          <a:xfrm>
            <a:off x="2258629" y="2414579"/>
            <a:ext cx="7679503" cy="3321503"/>
          </a:xfrm>
          <a:prstGeom prst="rect">
            <a:avLst/>
          </a:prstGeom>
        </p:spPr>
      </p:pic>
    </p:spTree>
    <p:extLst>
      <p:ext uri="{BB962C8B-B14F-4D97-AF65-F5344CB8AC3E}">
        <p14:creationId xmlns:p14="http://schemas.microsoft.com/office/powerpoint/2010/main" val="32463323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6C07C5-A3F1-2449-B0AF-A99DB03F5E27}"/>
              </a:ext>
            </a:extLst>
          </p:cNvPr>
          <p:cNvSpPr>
            <a:spLocks noGrp="1"/>
          </p:cNvSpPr>
          <p:nvPr>
            <p:ph type="title"/>
          </p:nvPr>
        </p:nvSpPr>
        <p:spPr/>
        <p:txBody>
          <a:bodyPr/>
          <a:lstStyle/>
          <a:p>
            <a:r>
              <a:rPr kumimoji="1" lang="en-US" altLang="zh-CN" b="0" dirty="0">
                <a:solidFill>
                  <a:srgbClr val="C00000"/>
                </a:solidFill>
                <a:latin typeface="Futura Medium" panose="020B0602020204020303" pitchFamily="34" charset="-79"/>
                <a:cs typeface="Futura Medium" panose="020B0602020204020303" pitchFamily="34" charset="-79"/>
              </a:rPr>
              <a:t>Gradient Accumulation:</a:t>
            </a:r>
            <a:r>
              <a:rPr kumimoji="1" lang="zh-CN" altLang="en-US" b="0" dirty="0">
                <a:solidFill>
                  <a:srgbClr val="C00000"/>
                </a:solidFill>
                <a:latin typeface="Futura Medium" panose="020B0602020204020303" pitchFamily="34" charset="-79"/>
                <a:cs typeface="Futura Medium" panose="020B0602020204020303" pitchFamily="34" charset="-79"/>
              </a:rPr>
              <a:t> </a:t>
            </a:r>
            <a:r>
              <a:rPr kumimoji="1" lang="en-US" altLang="zh-CN" b="0" dirty="0">
                <a:solidFill>
                  <a:srgbClr val="C00000"/>
                </a:solidFill>
                <a:latin typeface="Futura Medium" panose="020B0602020204020303" pitchFamily="34" charset="-79"/>
                <a:cs typeface="Futura Medium" panose="020B0602020204020303" pitchFamily="34" charset="-79"/>
              </a:rPr>
              <a:t>A</a:t>
            </a:r>
            <a:r>
              <a:rPr lang="en-US" altLang="zh-CN" b="0" dirty="0">
                <a:solidFill>
                  <a:srgbClr val="C00000"/>
                </a:solidFill>
                <a:latin typeface="Futura Medium" panose="020B0602020204020303" pitchFamily="34" charset="-79"/>
                <a:cs typeface="Futura Medium" panose="020B0602020204020303" pitchFamily="34" charset="-79"/>
              </a:rPr>
              <a:t>synchronous</a:t>
            </a:r>
            <a:endParaRPr lang="zh-CN" altLang="en-US" b="0" dirty="0">
              <a:solidFill>
                <a:srgbClr val="C00000"/>
              </a:solidFill>
            </a:endParaRPr>
          </a:p>
        </p:txBody>
      </p:sp>
      <p:sp>
        <p:nvSpPr>
          <p:cNvPr id="6" name="内容占位符 2">
            <a:extLst>
              <a:ext uri="{FF2B5EF4-FFF2-40B4-BE49-F238E27FC236}">
                <a16:creationId xmlns:a16="http://schemas.microsoft.com/office/drawing/2014/main" id="{04B42B4C-2B9B-3742-8816-64FFA4FEBC52}"/>
              </a:ext>
            </a:extLst>
          </p:cNvPr>
          <p:cNvSpPr txBox="1">
            <a:spLocks/>
          </p:cNvSpPr>
          <p:nvPr/>
        </p:nvSpPr>
        <p:spPr>
          <a:xfrm>
            <a:off x="623635" y="1412776"/>
            <a:ext cx="10963473" cy="1369894"/>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a:lnSpc>
                <a:spcPct val="120000"/>
              </a:lnSpc>
            </a:pPr>
            <a:r>
              <a:rPr lang="en-US" altLang="zh-CN" sz="1800" dirty="0">
                <a:solidFill>
                  <a:schemeClr val="tx1"/>
                </a:solidFill>
                <a:latin typeface="Gill Sans MT" panose="020B0502020104020203" pitchFamily="34" charset="0"/>
              </a:rPr>
              <a:t>Advantages: </a:t>
            </a:r>
            <a:r>
              <a:rPr lang="en-US" altLang="zh-CN" sz="1800" dirty="0">
                <a:solidFill>
                  <a:srgbClr val="59595A"/>
                </a:solidFill>
                <a:latin typeface="Gill Sans MT" panose="020B0502020104020203" pitchFamily="34" charset="0"/>
              </a:rPr>
              <a:t>High execution efficiency, no blocking and waiting between communication and execution except for single machine communication time</a:t>
            </a:r>
          </a:p>
          <a:p>
            <a:pPr>
              <a:lnSpc>
                <a:spcPct val="120000"/>
              </a:lnSpc>
            </a:pPr>
            <a:r>
              <a:rPr lang="en-US" altLang="zh-CN" sz="1800" dirty="0">
                <a:solidFill>
                  <a:schemeClr val="tx1"/>
                </a:solidFill>
                <a:latin typeface="Gill Sans MT" panose="020B0502020104020203" pitchFamily="34" charset="0"/>
              </a:rPr>
              <a:t>Disadvantages: </a:t>
            </a:r>
            <a:r>
              <a:rPr lang="en-US" altLang="zh-CN" sz="1800" dirty="0">
                <a:solidFill>
                  <a:srgbClr val="59595A"/>
                </a:solidFill>
                <a:latin typeface="Gill Sans MT" panose="020B0502020104020203" pitchFamily="34" charset="0"/>
              </a:rPr>
              <a:t>the network model training is not convergent, the training time is long, and the repeated use of model parameters leads to industrialization failure</a:t>
            </a:r>
          </a:p>
        </p:txBody>
      </p:sp>
      <p:pic>
        <p:nvPicPr>
          <p:cNvPr id="5" name="图片 4">
            <a:extLst>
              <a:ext uri="{FF2B5EF4-FFF2-40B4-BE49-F238E27FC236}">
                <a16:creationId xmlns:a16="http://schemas.microsoft.com/office/drawing/2014/main" id="{5446C8CC-3708-624E-B0B0-040B68762635}"/>
              </a:ext>
            </a:extLst>
          </p:cNvPr>
          <p:cNvPicPr>
            <a:picLocks noChangeAspect="1"/>
          </p:cNvPicPr>
          <p:nvPr/>
        </p:nvPicPr>
        <p:blipFill>
          <a:blip r:embed="rId3"/>
          <a:stretch>
            <a:fillRect/>
          </a:stretch>
        </p:blipFill>
        <p:spPr>
          <a:xfrm>
            <a:off x="1931650" y="3142710"/>
            <a:ext cx="8115300" cy="2692400"/>
          </a:xfrm>
          <a:prstGeom prst="rect">
            <a:avLst/>
          </a:prstGeom>
        </p:spPr>
      </p:pic>
    </p:spTree>
    <p:extLst>
      <p:ext uri="{BB962C8B-B14F-4D97-AF65-F5344CB8AC3E}">
        <p14:creationId xmlns:p14="http://schemas.microsoft.com/office/powerpoint/2010/main" val="32970798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6C07C5-A3F1-2449-B0AF-A99DB03F5E27}"/>
              </a:ext>
            </a:extLst>
          </p:cNvPr>
          <p:cNvSpPr>
            <a:spLocks noGrp="1"/>
          </p:cNvSpPr>
          <p:nvPr>
            <p:ph type="title"/>
          </p:nvPr>
        </p:nvSpPr>
        <p:spPr/>
        <p:txBody>
          <a:bodyPr/>
          <a:lstStyle/>
          <a:p>
            <a:r>
              <a:rPr kumimoji="1" lang="en-US" altLang="zh-CN" b="0" dirty="0">
                <a:solidFill>
                  <a:srgbClr val="C00000"/>
                </a:solidFill>
                <a:latin typeface="Futura Medium" panose="020B0602020204020303" pitchFamily="34" charset="-79"/>
                <a:cs typeface="Futura Medium" panose="020B0602020204020303" pitchFamily="34" charset="-79"/>
              </a:rPr>
              <a:t>Gradient Accumulation</a:t>
            </a:r>
            <a:r>
              <a:rPr kumimoji="1" lang="zh-CN" altLang="en-US" b="0" dirty="0">
                <a:solidFill>
                  <a:srgbClr val="C00000"/>
                </a:solidFill>
                <a:latin typeface="Futura Medium" panose="020B0602020204020303" pitchFamily="34" charset="-79"/>
                <a:cs typeface="Futura Medium" panose="020B0602020204020303" pitchFamily="34" charset="-79"/>
              </a:rPr>
              <a:t> </a:t>
            </a:r>
            <a:r>
              <a:rPr kumimoji="1" lang="en-US" altLang="zh-CN" b="0" dirty="0">
                <a:solidFill>
                  <a:srgbClr val="C00000"/>
                </a:solidFill>
                <a:latin typeface="Futura Medium" panose="020B0602020204020303" pitchFamily="34" charset="-79"/>
                <a:cs typeface="Futura Medium" panose="020B0602020204020303" pitchFamily="34" charset="-79"/>
              </a:rPr>
              <a:t>Communication</a:t>
            </a:r>
            <a:r>
              <a:rPr kumimoji="1" lang="zh-CN" altLang="en-US" b="0" dirty="0">
                <a:solidFill>
                  <a:srgbClr val="C00000"/>
                </a:solidFill>
                <a:latin typeface="Futura Medium" panose="020B0602020204020303" pitchFamily="34" charset="-79"/>
                <a:cs typeface="Futura Medium" panose="020B0602020204020303" pitchFamily="34" charset="-79"/>
              </a:rPr>
              <a:t> </a:t>
            </a:r>
            <a:r>
              <a:rPr kumimoji="1" lang="en-US" altLang="zh-CN" b="0" dirty="0">
                <a:solidFill>
                  <a:srgbClr val="C00000"/>
                </a:solidFill>
                <a:latin typeface="Futura Medium" panose="020B0602020204020303" pitchFamily="34" charset="-79"/>
                <a:cs typeface="Futura Medium" panose="020B0602020204020303" pitchFamily="34" charset="-79"/>
              </a:rPr>
              <a:t>Method</a:t>
            </a:r>
            <a:endParaRPr lang="zh-CN" altLang="en-US" b="0" dirty="0">
              <a:solidFill>
                <a:srgbClr val="C00000"/>
              </a:solidFill>
              <a:latin typeface="Futura Medium" panose="020B0602020204020303" pitchFamily="34" charset="-79"/>
              <a:cs typeface="Futura Medium" panose="020B0602020204020303" pitchFamily="34" charset="-79"/>
            </a:endParaRPr>
          </a:p>
        </p:txBody>
      </p:sp>
      <p:pic>
        <p:nvPicPr>
          <p:cNvPr id="4" name="图片 3">
            <a:extLst>
              <a:ext uri="{FF2B5EF4-FFF2-40B4-BE49-F238E27FC236}">
                <a16:creationId xmlns:a16="http://schemas.microsoft.com/office/drawing/2014/main" id="{19BAC5FD-829C-344B-8662-233CF61B6020}"/>
              </a:ext>
            </a:extLst>
          </p:cNvPr>
          <p:cNvPicPr>
            <a:picLocks noChangeAspect="1"/>
          </p:cNvPicPr>
          <p:nvPr/>
        </p:nvPicPr>
        <p:blipFill>
          <a:blip r:embed="rId2"/>
          <a:stretch>
            <a:fillRect/>
          </a:stretch>
        </p:blipFill>
        <p:spPr>
          <a:xfrm>
            <a:off x="1701234" y="1043568"/>
            <a:ext cx="8794293" cy="5205345"/>
          </a:xfrm>
          <a:prstGeom prst="rect">
            <a:avLst/>
          </a:prstGeom>
        </p:spPr>
      </p:pic>
    </p:spTree>
    <p:extLst>
      <p:ext uri="{BB962C8B-B14F-4D97-AF65-F5344CB8AC3E}">
        <p14:creationId xmlns:p14="http://schemas.microsoft.com/office/powerpoint/2010/main" val="5549980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2E36E8-56D6-864F-8472-88C2D652056F}"/>
              </a:ext>
            </a:extLst>
          </p:cNvPr>
          <p:cNvSpPr>
            <a:spLocks noGrp="1"/>
          </p:cNvSpPr>
          <p:nvPr>
            <p:ph type="title"/>
          </p:nvPr>
        </p:nvSpPr>
        <p:spPr/>
        <p:txBody>
          <a:bodyPr/>
          <a:lstStyle/>
          <a:p>
            <a:r>
              <a:rPr lang="en-US" altLang="zh-CN" b="0" dirty="0"/>
              <a:t>Distribution Data Parallel,</a:t>
            </a:r>
            <a:r>
              <a:rPr lang="zh-CN" altLang="en-US" b="0" dirty="0"/>
              <a:t> </a:t>
            </a:r>
            <a:r>
              <a:rPr lang="en-US" altLang="zh-CN" b="0" dirty="0"/>
              <a:t>DDP</a:t>
            </a:r>
            <a:endParaRPr kumimoji="1" lang="zh-CN" altLang="en-US" sz="3200" dirty="0"/>
          </a:p>
        </p:txBody>
      </p:sp>
      <p:sp>
        <p:nvSpPr>
          <p:cNvPr id="3" name="内容占位符 2">
            <a:extLst>
              <a:ext uri="{FF2B5EF4-FFF2-40B4-BE49-F238E27FC236}">
                <a16:creationId xmlns:a16="http://schemas.microsoft.com/office/drawing/2014/main" id="{9A06541C-5604-E948-8CD0-20A7015698FD}"/>
              </a:ext>
            </a:extLst>
          </p:cNvPr>
          <p:cNvSpPr>
            <a:spLocks noGrp="1"/>
          </p:cNvSpPr>
          <p:nvPr>
            <p:ph sz="half" idx="1"/>
          </p:nvPr>
        </p:nvSpPr>
        <p:spPr>
          <a:xfrm>
            <a:off x="623635" y="1484784"/>
            <a:ext cx="10963473" cy="4392488"/>
          </a:xfrm>
        </p:spPr>
        <p:txBody>
          <a:bodyPr/>
          <a:lstStyle/>
          <a:p>
            <a:r>
              <a:rPr kumimoji="1" lang="en-US" altLang="zh-CN" dirty="0">
                <a:solidFill>
                  <a:srgbClr val="59595A"/>
                </a:solidFill>
                <a:latin typeface="Gill Sans MT" panose="020B0502020104020203" pitchFamily="34" charset="0"/>
              </a:rPr>
              <a:t>Adopted multi process parallelism, not restricted by GIL.</a:t>
            </a:r>
          </a:p>
          <a:p>
            <a:r>
              <a:rPr kumimoji="1" lang="en-US" altLang="zh-CN" dirty="0">
                <a:solidFill>
                  <a:srgbClr val="59595A"/>
                </a:solidFill>
                <a:latin typeface="Gill Sans MT" panose="020B0502020104020203" pitchFamily="34" charset="0"/>
              </a:rPr>
              <a:t>Parameters of each process are not synchronized, but the change of parameters.</a:t>
            </a:r>
          </a:p>
          <a:p>
            <a:r>
              <a:rPr kumimoji="1" lang="en-US" altLang="zh-CN" dirty="0">
                <a:solidFill>
                  <a:srgbClr val="59595A"/>
                </a:solidFill>
                <a:latin typeface="Gill Sans MT" panose="020B0502020104020203" pitchFamily="34" charset="0"/>
              </a:rPr>
              <a:t>Using</a:t>
            </a:r>
            <a:r>
              <a:rPr kumimoji="1" lang="zh-CN" altLang="en-US" dirty="0">
                <a:solidFill>
                  <a:srgbClr val="59595A"/>
                </a:solidFill>
                <a:latin typeface="Gill Sans MT" panose="020B0502020104020203" pitchFamily="34" charset="0"/>
              </a:rPr>
              <a:t> </a:t>
            </a:r>
            <a:r>
              <a:rPr kumimoji="1" lang="en-US" altLang="zh-CN" dirty="0">
                <a:solidFill>
                  <a:srgbClr val="59595A"/>
                </a:solidFill>
                <a:latin typeface="Gill Sans MT" panose="020B0502020104020203" pitchFamily="34" charset="0"/>
              </a:rPr>
              <a:t>Ring all</a:t>
            </a:r>
            <a:r>
              <a:rPr kumimoji="1" lang="zh-CN" altLang="en-US" dirty="0">
                <a:solidFill>
                  <a:srgbClr val="59595A"/>
                </a:solidFill>
                <a:latin typeface="Gill Sans MT" panose="020B0502020104020203" pitchFamily="34" charset="0"/>
              </a:rPr>
              <a:t> </a:t>
            </a:r>
            <a:r>
              <a:rPr kumimoji="1" lang="en-US" altLang="zh-CN" dirty="0">
                <a:solidFill>
                  <a:srgbClr val="59595A"/>
                </a:solidFill>
                <a:latin typeface="Gill Sans MT" panose="020B0502020104020203" pitchFamily="34" charset="0"/>
              </a:rPr>
              <a:t>Reduce improves the communication efficiency.</a:t>
            </a:r>
          </a:p>
          <a:p>
            <a:pPr marL="0" indent="0">
              <a:buNone/>
            </a:pPr>
            <a:endParaRPr kumimoji="1" lang="en-US" altLang="zh-CN" dirty="0">
              <a:solidFill>
                <a:srgbClr val="59595A"/>
              </a:solidFill>
              <a:latin typeface="Gill Sans MT" panose="020B0502020104020203" pitchFamily="34" charset="0"/>
            </a:endParaRPr>
          </a:p>
        </p:txBody>
      </p:sp>
      <p:pic>
        <p:nvPicPr>
          <p:cNvPr id="6" name="图片 5">
            <a:extLst>
              <a:ext uri="{FF2B5EF4-FFF2-40B4-BE49-F238E27FC236}">
                <a16:creationId xmlns:a16="http://schemas.microsoft.com/office/drawing/2014/main" id="{E1B45183-2534-654E-AD03-A798E9C1D61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291902" y="2996952"/>
            <a:ext cx="5612957" cy="3197450"/>
          </a:xfrm>
          <a:prstGeom prst="rect">
            <a:avLst/>
          </a:prstGeom>
        </p:spPr>
      </p:pic>
    </p:spTree>
    <p:extLst>
      <p:ext uri="{BB962C8B-B14F-4D97-AF65-F5344CB8AC3E}">
        <p14:creationId xmlns:p14="http://schemas.microsoft.com/office/powerpoint/2010/main" val="11975563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2E36E8-56D6-864F-8472-88C2D652056F}"/>
              </a:ext>
            </a:extLst>
          </p:cNvPr>
          <p:cNvSpPr>
            <a:spLocks noGrp="1"/>
          </p:cNvSpPr>
          <p:nvPr>
            <p:ph type="title"/>
          </p:nvPr>
        </p:nvSpPr>
        <p:spPr/>
        <p:txBody>
          <a:bodyPr/>
          <a:lstStyle/>
          <a:p>
            <a:r>
              <a:rPr lang="en-US" altLang="zh-CN" b="0" dirty="0"/>
              <a:t>Distribution Data Parallel,</a:t>
            </a:r>
            <a:r>
              <a:rPr lang="zh-CN" altLang="en-US" b="0" dirty="0"/>
              <a:t> </a:t>
            </a:r>
            <a:r>
              <a:rPr lang="en-US" altLang="zh-CN" b="0" dirty="0"/>
              <a:t>DDP</a:t>
            </a:r>
            <a:endParaRPr kumimoji="1" lang="zh-CN" altLang="en-US" sz="3200" dirty="0"/>
          </a:p>
        </p:txBody>
      </p:sp>
      <p:sp>
        <p:nvSpPr>
          <p:cNvPr id="3" name="内容占位符 2">
            <a:extLst>
              <a:ext uri="{FF2B5EF4-FFF2-40B4-BE49-F238E27FC236}">
                <a16:creationId xmlns:a16="http://schemas.microsoft.com/office/drawing/2014/main" id="{9A06541C-5604-E948-8CD0-20A7015698FD}"/>
              </a:ext>
            </a:extLst>
          </p:cNvPr>
          <p:cNvSpPr>
            <a:spLocks noGrp="1"/>
          </p:cNvSpPr>
          <p:nvPr>
            <p:ph sz="half" idx="1"/>
          </p:nvPr>
        </p:nvSpPr>
        <p:spPr>
          <a:xfrm>
            <a:off x="623635" y="2456892"/>
            <a:ext cx="3458521" cy="1944216"/>
          </a:xfrm>
        </p:spPr>
        <p:txBody>
          <a:bodyPr/>
          <a:lstStyle/>
          <a:p>
            <a:pPr marL="457200" indent="-457200">
              <a:lnSpc>
                <a:spcPct val="150000"/>
              </a:lnSpc>
              <a:buFont typeface="+mj-lt"/>
              <a:buAutoNum type="arabicPeriod"/>
            </a:pPr>
            <a:r>
              <a:rPr lang="en-US" altLang="zh-CN" dirty="0">
                <a:solidFill>
                  <a:srgbClr val="59595A"/>
                </a:solidFill>
                <a:latin typeface="Gill Sans MT" panose="020B0502020104020203" pitchFamily="34" charset="0"/>
              </a:rPr>
              <a:t>gradient</a:t>
            </a:r>
            <a:r>
              <a:rPr lang="zh-CN" altLang="en-US" dirty="0">
                <a:solidFill>
                  <a:srgbClr val="59595A"/>
                </a:solidFill>
                <a:latin typeface="Gill Sans MT" panose="020B0502020104020203" pitchFamily="34" charset="0"/>
              </a:rPr>
              <a:t> </a:t>
            </a:r>
            <a:r>
              <a:rPr lang="en-US" altLang="zh-CN" dirty="0">
                <a:solidFill>
                  <a:srgbClr val="59595A"/>
                </a:solidFill>
                <a:latin typeface="Gill Sans MT" panose="020B0502020104020203" pitchFamily="34" charset="0"/>
              </a:rPr>
              <a:t>bucket</a:t>
            </a:r>
          </a:p>
          <a:p>
            <a:pPr marL="457200" indent="-457200">
              <a:lnSpc>
                <a:spcPct val="150000"/>
              </a:lnSpc>
              <a:buFont typeface="+mj-lt"/>
              <a:buAutoNum type="arabicPeriod"/>
            </a:pPr>
            <a:r>
              <a:rPr lang="en-US" altLang="zh-CN" dirty="0">
                <a:solidFill>
                  <a:srgbClr val="59595A"/>
                </a:solidFill>
                <a:latin typeface="Gill Sans MT" panose="020B0502020104020203" pitchFamily="34" charset="0"/>
              </a:rPr>
              <a:t>keep reduce order</a:t>
            </a:r>
          </a:p>
          <a:p>
            <a:pPr marL="457200" indent="-457200">
              <a:lnSpc>
                <a:spcPct val="150000"/>
              </a:lnSpc>
              <a:buFont typeface="+mj-lt"/>
              <a:buAutoNum type="arabicPeriod"/>
            </a:pPr>
            <a:r>
              <a:rPr lang="en-US" altLang="zh-CN" dirty="0">
                <a:solidFill>
                  <a:srgbClr val="59595A"/>
                </a:solidFill>
                <a:latin typeface="Gill Sans MT" panose="020B0502020104020203" pitchFamily="34" charset="0"/>
              </a:rPr>
              <a:t>skip gradient</a:t>
            </a:r>
          </a:p>
          <a:p>
            <a:pPr marL="457200" indent="-457200">
              <a:lnSpc>
                <a:spcPct val="150000"/>
              </a:lnSpc>
              <a:buFont typeface="+mj-lt"/>
              <a:buAutoNum type="arabicPeriod"/>
            </a:pPr>
            <a:r>
              <a:rPr kumimoji="1" lang="en-US" altLang="zh-CN" dirty="0">
                <a:solidFill>
                  <a:srgbClr val="59595A"/>
                </a:solidFill>
                <a:latin typeface="Gill Sans MT" panose="020B0502020104020203" pitchFamily="34" charset="0"/>
              </a:rPr>
              <a:t>Collective communication</a:t>
            </a:r>
            <a:endParaRPr lang="en-US" altLang="zh-CN" dirty="0">
              <a:solidFill>
                <a:srgbClr val="59595A"/>
              </a:solidFill>
              <a:latin typeface="Gill Sans MT" panose="020B0502020104020203" pitchFamily="34" charset="0"/>
            </a:endParaRPr>
          </a:p>
          <a:p>
            <a:pPr marL="457200" indent="-457200">
              <a:lnSpc>
                <a:spcPct val="150000"/>
              </a:lnSpc>
              <a:buFont typeface="+mj-lt"/>
              <a:buAutoNum type="arabicPeriod"/>
            </a:pPr>
            <a:endParaRPr lang="en-US" altLang="zh-CN" dirty="0">
              <a:solidFill>
                <a:srgbClr val="59595A"/>
              </a:solidFill>
              <a:latin typeface="Gill Sans MT" panose="020B0502020104020203" pitchFamily="34" charset="0"/>
            </a:endParaRPr>
          </a:p>
          <a:p>
            <a:pPr marL="457200" indent="-457200">
              <a:lnSpc>
                <a:spcPct val="150000"/>
              </a:lnSpc>
              <a:buFont typeface="+mj-lt"/>
              <a:buAutoNum type="arabicPeriod"/>
            </a:pPr>
            <a:endParaRPr lang="zh-CN" altLang="en-US" dirty="0">
              <a:solidFill>
                <a:srgbClr val="59595A"/>
              </a:solidFill>
              <a:latin typeface="Gill Sans MT" panose="020B0502020104020203" pitchFamily="34" charset="0"/>
            </a:endParaRPr>
          </a:p>
        </p:txBody>
      </p:sp>
      <p:pic>
        <p:nvPicPr>
          <p:cNvPr id="4" name="图片 3">
            <a:extLst>
              <a:ext uri="{FF2B5EF4-FFF2-40B4-BE49-F238E27FC236}">
                <a16:creationId xmlns:a16="http://schemas.microsoft.com/office/drawing/2014/main" id="{350DCFE4-209B-784A-A6ED-16FEF317940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442197" y="1283811"/>
            <a:ext cx="6840760" cy="4835196"/>
          </a:xfrm>
          <a:prstGeom prst="rect">
            <a:avLst/>
          </a:prstGeom>
        </p:spPr>
      </p:pic>
    </p:spTree>
    <p:extLst>
      <p:ext uri="{BB962C8B-B14F-4D97-AF65-F5344CB8AC3E}">
        <p14:creationId xmlns:p14="http://schemas.microsoft.com/office/powerpoint/2010/main" val="20378054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2E36E8-56D6-864F-8472-88C2D652056F}"/>
              </a:ext>
            </a:extLst>
          </p:cNvPr>
          <p:cNvSpPr>
            <a:spLocks noGrp="1"/>
          </p:cNvSpPr>
          <p:nvPr>
            <p:ph type="title"/>
          </p:nvPr>
        </p:nvSpPr>
        <p:spPr/>
        <p:txBody>
          <a:bodyPr/>
          <a:lstStyle/>
          <a:p>
            <a:r>
              <a:rPr lang="en-US" altLang="zh-CN" b="0" dirty="0"/>
              <a:t>Distribution Data Parallel,</a:t>
            </a:r>
            <a:r>
              <a:rPr lang="zh-CN" altLang="en-US" b="0" dirty="0"/>
              <a:t> </a:t>
            </a:r>
            <a:r>
              <a:rPr lang="en-US" altLang="zh-CN" b="0" dirty="0"/>
              <a:t>DDP</a:t>
            </a:r>
            <a:endParaRPr kumimoji="1" lang="zh-CN" altLang="en-US" sz="3200" dirty="0"/>
          </a:p>
        </p:txBody>
      </p:sp>
      <p:sp>
        <p:nvSpPr>
          <p:cNvPr id="3" name="内容占位符 2">
            <a:extLst>
              <a:ext uri="{FF2B5EF4-FFF2-40B4-BE49-F238E27FC236}">
                <a16:creationId xmlns:a16="http://schemas.microsoft.com/office/drawing/2014/main" id="{9A06541C-5604-E948-8CD0-20A7015698FD}"/>
              </a:ext>
            </a:extLst>
          </p:cNvPr>
          <p:cNvSpPr>
            <a:spLocks noGrp="1"/>
          </p:cNvSpPr>
          <p:nvPr>
            <p:ph sz="half" idx="1"/>
          </p:nvPr>
        </p:nvSpPr>
        <p:spPr>
          <a:xfrm>
            <a:off x="676567" y="2564904"/>
            <a:ext cx="3458521" cy="1944216"/>
          </a:xfrm>
        </p:spPr>
        <p:txBody>
          <a:bodyPr/>
          <a:lstStyle/>
          <a:p>
            <a:pPr marL="457200" indent="-457200">
              <a:lnSpc>
                <a:spcPct val="150000"/>
              </a:lnSpc>
              <a:buFont typeface="+mj-lt"/>
              <a:buAutoNum type="arabicPeriod"/>
            </a:pPr>
            <a:r>
              <a:rPr lang="en-US" altLang="zh-CN" dirty="0">
                <a:solidFill>
                  <a:srgbClr val="59595A"/>
                </a:solidFill>
                <a:latin typeface="Gill Sans MT" panose="020B0502020104020203" pitchFamily="34" charset="0"/>
              </a:rPr>
              <a:t>gradient</a:t>
            </a:r>
            <a:r>
              <a:rPr lang="zh-CN" altLang="en-US" dirty="0">
                <a:solidFill>
                  <a:srgbClr val="59595A"/>
                </a:solidFill>
                <a:latin typeface="Gill Sans MT" panose="020B0502020104020203" pitchFamily="34" charset="0"/>
              </a:rPr>
              <a:t> </a:t>
            </a:r>
            <a:r>
              <a:rPr lang="en-US" altLang="zh-CN" dirty="0">
                <a:solidFill>
                  <a:srgbClr val="59595A"/>
                </a:solidFill>
                <a:latin typeface="Gill Sans MT" panose="020B0502020104020203" pitchFamily="34" charset="0"/>
              </a:rPr>
              <a:t>bucket</a:t>
            </a:r>
          </a:p>
          <a:p>
            <a:pPr marL="457200" indent="-457200">
              <a:lnSpc>
                <a:spcPct val="150000"/>
              </a:lnSpc>
              <a:buFont typeface="+mj-lt"/>
              <a:buAutoNum type="arabicPeriod"/>
            </a:pPr>
            <a:r>
              <a:rPr lang="en-US" altLang="zh-CN" dirty="0">
                <a:solidFill>
                  <a:srgbClr val="59595A"/>
                </a:solidFill>
                <a:latin typeface="Gill Sans MT" panose="020B0502020104020203" pitchFamily="34" charset="0"/>
              </a:rPr>
              <a:t>keep reduce order</a:t>
            </a:r>
          </a:p>
          <a:p>
            <a:pPr marL="457200" indent="-457200">
              <a:lnSpc>
                <a:spcPct val="150000"/>
              </a:lnSpc>
              <a:buFont typeface="+mj-lt"/>
              <a:buAutoNum type="arabicPeriod"/>
            </a:pPr>
            <a:r>
              <a:rPr lang="en-US" altLang="zh-CN" dirty="0">
                <a:solidFill>
                  <a:srgbClr val="59595A"/>
                </a:solidFill>
                <a:latin typeface="Gill Sans MT" panose="020B0502020104020203" pitchFamily="34" charset="0"/>
              </a:rPr>
              <a:t>skip gradient</a:t>
            </a:r>
          </a:p>
          <a:p>
            <a:pPr marL="457200" indent="-457200">
              <a:lnSpc>
                <a:spcPct val="150000"/>
              </a:lnSpc>
              <a:buFont typeface="+mj-lt"/>
              <a:buAutoNum type="arabicPeriod"/>
            </a:pPr>
            <a:r>
              <a:rPr kumimoji="1" lang="en-US" altLang="zh-CN" dirty="0">
                <a:solidFill>
                  <a:srgbClr val="59595A"/>
                </a:solidFill>
                <a:latin typeface="Gill Sans MT" panose="020B0502020104020203" pitchFamily="34" charset="0"/>
              </a:rPr>
              <a:t>Collective communication</a:t>
            </a:r>
            <a:endParaRPr lang="en-US" altLang="zh-CN" dirty="0">
              <a:solidFill>
                <a:srgbClr val="59595A"/>
              </a:solidFill>
              <a:latin typeface="Gill Sans MT" panose="020B0502020104020203" pitchFamily="34" charset="0"/>
            </a:endParaRPr>
          </a:p>
          <a:p>
            <a:pPr marL="457200" indent="-457200">
              <a:lnSpc>
                <a:spcPct val="150000"/>
              </a:lnSpc>
              <a:buFont typeface="+mj-lt"/>
              <a:buAutoNum type="arabicPeriod"/>
            </a:pPr>
            <a:endParaRPr lang="en-US" altLang="zh-CN" dirty="0">
              <a:solidFill>
                <a:srgbClr val="59595A"/>
              </a:solidFill>
              <a:latin typeface="Gill Sans MT" panose="020B0502020104020203" pitchFamily="34" charset="0"/>
            </a:endParaRPr>
          </a:p>
          <a:p>
            <a:pPr marL="457200" indent="-457200">
              <a:lnSpc>
                <a:spcPct val="150000"/>
              </a:lnSpc>
              <a:buFont typeface="+mj-lt"/>
              <a:buAutoNum type="arabicPeriod"/>
            </a:pPr>
            <a:endParaRPr lang="zh-CN" altLang="en-US" dirty="0">
              <a:solidFill>
                <a:srgbClr val="59595A"/>
              </a:solidFill>
              <a:latin typeface="Gill Sans MT" panose="020B0502020104020203" pitchFamily="34" charset="0"/>
            </a:endParaRPr>
          </a:p>
        </p:txBody>
      </p:sp>
      <p:sp>
        <p:nvSpPr>
          <p:cNvPr id="5" name="矩形 4">
            <a:extLst>
              <a:ext uri="{FF2B5EF4-FFF2-40B4-BE49-F238E27FC236}">
                <a16:creationId xmlns:a16="http://schemas.microsoft.com/office/drawing/2014/main" id="{08A16E92-6060-0447-8BA6-04CD7848CAAF}"/>
              </a:ext>
            </a:extLst>
          </p:cNvPr>
          <p:cNvSpPr/>
          <p:nvPr/>
        </p:nvSpPr>
        <p:spPr>
          <a:xfrm>
            <a:off x="659017" y="5805264"/>
            <a:ext cx="3204852" cy="276999"/>
          </a:xfrm>
          <a:prstGeom prst="rect">
            <a:avLst/>
          </a:prstGeom>
        </p:spPr>
        <p:txBody>
          <a:bodyPr wrap="none">
            <a:spAutoFit/>
          </a:bodyPr>
          <a:lstStyle/>
          <a:p>
            <a:r>
              <a:rPr lang="zh-CN" altLang="en-US" sz="1200" dirty="0">
                <a:solidFill>
                  <a:srgbClr val="00FA00"/>
                </a:solidFill>
              </a:rPr>
              <a:t>https://pytorch.org/docs/stable/notes/ddp.html</a:t>
            </a:r>
          </a:p>
        </p:txBody>
      </p:sp>
      <p:pic>
        <p:nvPicPr>
          <p:cNvPr id="6" name="图片 5">
            <a:extLst>
              <a:ext uri="{FF2B5EF4-FFF2-40B4-BE49-F238E27FC236}">
                <a16:creationId xmlns:a16="http://schemas.microsoft.com/office/drawing/2014/main" id="{07A6BBB9-5030-EC4C-93A8-117084459DB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514205" y="1843697"/>
            <a:ext cx="6899518" cy="3255740"/>
          </a:xfrm>
          <a:prstGeom prst="rect">
            <a:avLst/>
          </a:prstGeom>
        </p:spPr>
      </p:pic>
    </p:spTree>
    <p:extLst>
      <p:ext uri="{BB962C8B-B14F-4D97-AF65-F5344CB8AC3E}">
        <p14:creationId xmlns:p14="http://schemas.microsoft.com/office/powerpoint/2010/main" val="40408006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48C0AC-EB6D-6345-88C0-FACA56AFAB70}"/>
              </a:ext>
            </a:extLst>
          </p:cNvPr>
          <p:cNvSpPr>
            <a:spLocks noGrp="1"/>
          </p:cNvSpPr>
          <p:nvPr>
            <p:ph type="title"/>
          </p:nvPr>
        </p:nvSpPr>
        <p:spPr/>
        <p:txBody>
          <a:bodyPr/>
          <a:lstStyle/>
          <a:p>
            <a:r>
              <a:rPr kumimoji="1" lang="en-US" altLang="zh-CN" b="0" dirty="0">
                <a:latin typeface="Futura Medium" panose="020B0602020204020303" pitchFamily="34" charset="-79"/>
                <a:cs typeface="Futura Medium" panose="020B0602020204020303" pitchFamily="34" charset="-79"/>
              </a:rPr>
              <a:t>Collective communication</a:t>
            </a:r>
            <a:endParaRPr kumimoji="1" lang="zh-CN" altLang="en-US" b="0" dirty="0">
              <a:latin typeface="Futura Medium" panose="020B0602020204020303" pitchFamily="34" charset="-79"/>
              <a:cs typeface="Futura Medium" panose="020B0602020204020303" pitchFamily="34" charset="-79"/>
            </a:endParaRPr>
          </a:p>
        </p:txBody>
      </p:sp>
      <p:pic>
        <p:nvPicPr>
          <p:cNvPr id="5" name="图片 4">
            <a:extLst>
              <a:ext uri="{FF2B5EF4-FFF2-40B4-BE49-F238E27FC236}">
                <a16:creationId xmlns:a16="http://schemas.microsoft.com/office/drawing/2014/main" id="{9A30DD3F-0E2D-AE48-A2A2-F81840170712}"/>
              </a:ext>
            </a:extLst>
          </p:cNvPr>
          <p:cNvPicPr>
            <a:picLocks noChangeAspect="1"/>
          </p:cNvPicPr>
          <p:nvPr/>
        </p:nvPicPr>
        <p:blipFill>
          <a:blip r:embed="rId2"/>
          <a:stretch>
            <a:fillRect/>
          </a:stretch>
        </p:blipFill>
        <p:spPr>
          <a:xfrm>
            <a:off x="2085181" y="1340768"/>
            <a:ext cx="8026400" cy="4406900"/>
          </a:xfrm>
          <a:prstGeom prst="rect">
            <a:avLst/>
          </a:prstGeom>
        </p:spPr>
      </p:pic>
    </p:spTree>
    <p:extLst>
      <p:ext uri="{BB962C8B-B14F-4D97-AF65-F5344CB8AC3E}">
        <p14:creationId xmlns:p14="http://schemas.microsoft.com/office/powerpoint/2010/main" val="931541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532DC145-01B3-9741-BE93-E05856882CCE}"/>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97781" y="1410097"/>
            <a:ext cx="10693530" cy="4037806"/>
          </a:xfrm>
          <a:prstGeom prst="rect">
            <a:avLst/>
          </a:prstGeom>
        </p:spPr>
      </p:pic>
    </p:spTree>
    <p:extLst>
      <p:ext uri="{BB962C8B-B14F-4D97-AF65-F5344CB8AC3E}">
        <p14:creationId xmlns:p14="http://schemas.microsoft.com/office/powerpoint/2010/main" val="42345351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48C0AC-EB6D-6345-88C0-FACA56AFAB70}"/>
              </a:ext>
            </a:extLst>
          </p:cNvPr>
          <p:cNvSpPr>
            <a:spLocks noGrp="1"/>
          </p:cNvSpPr>
          <p:nvPr>
            <p:ph type="title"/>
          </p:nvPr>
        </p:nvSpPr>
        <p:spPr/>
        <p:txBody>
          <a:bodyPr/>
          <a:lstStyle/>
          <a:p>
            <a:r>
              <a:rPr lang="en-US" altLang="zh-CN" b="0" dirty="0">
                <a:latin typeface="Futura Medium" panose="020B0602020204020303" pitchFamily="34" charset="-79"/>
                <a:cs typeface="Futura Medium" panose="020B0602020204020303" pitchFamily="34" charset="-79"/>
              </a:rPr>
              <a:t>Model’s States</a:t>
            </a:r>
            <a:endParaRPr kumimoji="1" lang="zh-CN" altLang="en-US" b="0" dirty="0">
              <a:latin typeface="Futura Medium" panose="020B0602020204020303" pitchFamily="34" charset="-79"/>
              <a:cs typeface="Futura Medium" panose="020B0602020204020303" pitchFamily="34" charset="-79"/>
            </a:endParaRPr>
          </a:p>
        </p:txBody>
      </p:sp>
      <p:pic>
        <p:nvPicPr>
          <p:cNvPr id="6" name="图片 5">
            <a:extLst>
              <a:ext uri="{FF2B5EF4-FFF2-40B4-BE49-F238E27FC236}">
                <a16:creationId xmlns:a16="http://schemas.microsoft.com/office/drawing/2014/main" id="{58C59864-7B48-6E4D-A892-6D45B5B76A3D}"/>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792196" y="1628800"/>
            <a:ext cx="10322302" cy="4201965"/>
          </a:xfrm>
          <a:prstGeom prst="rect">
            <a:avLst/>
          </a:prstGeom>
        </p:spPr>
      </p:pic>
    </p:spTree>
    <p:extLst>
      <p:ext uri="{BB962C8B-B14F-4D97-AF65-F5344CB8AC3E}">
        <p14:creationId xmlns:p14="http://schemas.microsoft.com/office/powerpoint/2010/main" val="37748313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2E36E8-56D6-864F-8472-88C2D652056F}"/>
              </a:ext>
            </a:extLst>
          </p:cNvPr>
          <p:cNvSpPr>
            <a:spLocks noGrp="1"/>
          </p:cNvSpPr>
          <p:nvPr>
            <p:ph type="title"/>
          </p:nvPr>
        </p:nvSpPr>
        <p:spPr/>
        <p:txBody>
          <a:bodyPr/>
          <a:lstStyle/>
          <a:p>
            <a:r>
              <a:rPr lang="en-US" altLang="zh-CN" b="0" dirty="0"/>
              <a:t>Fully Sharded Data Parallel,</a:t>
            </a:r>
            <a:r>
              <a:rPr lang="zh-CN" altLang="en-US" b="0" dirty="0"/>
              <a:t> </a:t>
            </a:r>
            <a:r>
              <a:rPr lang="en-US" altLang="zh-CN" b="0" dirty="0"/>
              <a:t>FSDP</a:t>
            </a:r>
            <a:endParaRPr kumimoji="1" lang="zh-CN" altLang="en-US" sz="3200" dirty="0"/>
          </a:p>
        </p:txBody>
      </p:sp>
      <p:sp>
        <p:nvSpPr>
          <p:cNvPr id="3" name="内容占位符 2">
            <a:extLst>
              <a:ext uri="{FF2B5EF4-FFF2-40B4-BE49-F238E27FC236}">
                <a16:creationId xmlns:a16="http://schemas.microsoft.com/office/drawing/2014/main" id="{9A06541C-5604-E948-8CD0-20A7015698FD}"/>
              </a:ext>
            </a:extLst>
          </p:cNvPr>
          <p:cNvSpPr>
            <a:spLocks noGrp="1"/>
          </p:cNvSpPr>
          <p:nvPr>
            <p:ph sz="half" idx="1"/>
          </p:nvPr>
        </p:nvSpPr>
        <p:spPr>
          <a:xfrm>
            <a:off x="623635" y="1268760"/>
            <a:ext cx="10963473" cy="4608512"/>
          </a:xfrm>
        </p:spPr>
        <p:txBody>
          <a:bodyPr/>
          <a:lstStyle/>
          <a:p>
            <a:r>
              <a:rPr lang="en-US" altLang="zh-CN" dirty="0">
                <a:solidFill>
                  <a:srgbClr val="59595A"/>
                </a:solidFill>
                <a:latin typeface="Gill Sans MT" panose="020B0502020104020203" pitchFamily="34" charset="0"/>
              </a:rPr>
              <a:t>FSDP</a:t>
            </a:r>
            <a:r>
              <a:rPr lang="zh-CN" altLang="en-US" dirty="0">
                <a:solidFill>
                  <a:srgbClr val="59595A"/>
                </a:solidFill>
                <a:latin typeface="Gill Sans MT" panose="020B0502020104020203" pitchFamily="34" charset="0"/>
              </a:rPr>
              <a:t> </a:t>
            </a:r>
            <a:r>
              <a:rPr lang="en-US" altLang="zh-CN" dirty="0">
                <a:solidFill>
                  <a:srgbClr val="59595A"/>
                </a:solidFill>
                <a:latin typeface="Gill Sans MT" panose="020B0502020104020203" pitchFamily="34" charset="0"/>
              </a:rPr>
              <a:t>shards all of model’s </a:t>
            </a:r>
            <a:r>
              <a:rPr lang="en-US" altLang="zh-CN" u="sng" dirty="0">
                <a:solidFill>
                  <a:srgbClr val="59595A"/>
                </a:solidFill>
                <a:latin typeface="Gill Sans MT" panose="020B0502020104020203" pitchFamily="34" charset="0"/>
              </a:rPr>
              <a:t>parameters, gradients and optimizer states </a:t>
            </a:r>
            <a:r>
              <a:rPr lang="en-US" altLang="zh-CN" dirty="0">
                <a:solidFill>
                  <a:srgbClr val="59595A"/>
                </a:solidFill>
                <a:latin typeface="Gill Sans MT" panose="020B0502020104020203" pitchFamily="34" charset="0"/>
              </a:rPr>
              <a:t>across data-parallel workers and can optionally </a:t>
            </a:r>
            <a:r>
              <a:rPr lang="en-US" altLang="zh-CN" u="sng" dirty="0">
                <a:solidFill>
                  <a:srgbClr val="59595A"/>
                </a:solidFill>
                <a:latin typeface="Gill Sans MT" panose="020B0502020104020203" pitchFamily="34" charset="0"/>
              </a:rPr>
              <a:t>offload the sharded model parameters</a:t>
            </a:r>
            <a:r>
              <a:rPr lang="en-US" altLang="zh-CN" dirty="0">
                <a:solidFill>
                  <a:srgbClr val="59595A"/>
                </a:solidFill>
                <a:latin typeface="Gill Sans MT" panose="020B0502020104020203" pitchFamily="34" charset="0"/>
              </a:rPr>
              <a:t> to CPUs.</a:t>
            </a:r>
            <a:endParaRPr kumimoji="1" lang="zh-CN" altLang="en-US" dirty="0">
              <a:solidFill>
                <a:srgbClr val="59595A"/>
              </a:solidFill>
              <a:latin typeface="Gill Sans MT" panose="020B0502020104020203" pitchFamily="34" charset="0"/>
            </a:endParaRPr>
          </a:p>
        </p:txBody>
      </p:sp>
      <p:pic>
        <p:nvPicPr>
          <p:cNvPr id="4" name="图片 3">
            <a:extLst>
              <a:ext uri="{FF2B5EF4-FFF2-40B4-BE49-F238E27FC236}">
                <a16:creationId xmlns:a16="http://schemas.microsoft.com/office/drawing/2014/main" id="{FA7E783F-9B7B-1045-A979-8D7EC0D0E11C}"/>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673489" y="2170843"/>
            <a:ext cx="8849783" cy="3847732"/>
          </a:xfrm>
          <a:prstGeom prst="roundRect">
            <a:avLst>
              <a:gd name="adj" fmla="val 8594"/>
            </a:avLst>
          </a:prstGeom>
          <a:solidFill>
            <a:srgbClr val="FFFFFF">
              <a:shade val="85000"/>
            </a:srgbClr>
          </a:solidFill>
          <a:ln>
            <a:noFill/>
          </a:ln>
          <a:effectLst/>
        </p:spPr>
      </p:pic>
    </p:spTree>
    <p:extLst>
      <p:ext uri="{BB962C8B-B14F-4D97-AF65-F5344CB8AC3E}">
        <p14:creationId xmlns:p14="http://schemas.microsoft.com/office/powerpoint/2010/main" val="14963117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51B9F606-3005-FB4F-B1ED-B8DCD3399E8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72926" y="1268760"/>
            <a:ext cx="10850909" cy="4899290"/>
          </a:xfrm>
          <a:prstGeom prst="rect">
            <a:avLst/>
          </a:prstGeom>
        </p:spPr>
      </p:pic>
      <p:sp>
        <p:nvSpPr>
          <p:cNvPr id="6" name="标题 1">
            <a:extLst>
              <a:ext uri="{FF2B5EF4-FFF2-40B4-BE49-F238E27FC236}">
                <a16:creationId xmlns:a16="http://schemas.microsoft.com/office/drawing/2014/main" id="{3054ACBC-A0BB-FD44-B766-B1B80FC91796}"/>
              </a:ext>
            </a:extLst>
          </p:cNvPr>
          <p:cNvSpPr txBox="1">
            <a:spLocks/>
          </p:cNvSpPr>
          <p:nvPr/>
        </p:nvSpPr>
        <p:spPr>
          <a:xfrm>
            <a:off x="625773" y="476672"/>
            <a:ext cx="10963473" cy="589190"/>
          </a:xfrm>
          <a:prstGeom prst="rect">
            <a:avLst/>
          </a:prstGeom>
        </p:spPr>
        <p:txBody>
          <a:bodyPr anchor="ctr"/>
          <a:lstStyle>
            <a:lvl1pPr algn="l" rtl="0" eaLnBrk="1" fontAlgn="base" hangingPunct="1">
              <a:spcBef>
                <a:spcPct val="0"/>
              </a:spcBef>
              <a:spcAft>
                <a:spcPct val="0"/>
              </a:spcAft>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latin typeface="Futura Medium" panose="020B0602020204020303" pitchFamily="34" charset="-79"/>
                <a:cs typeface="Futura Medium" panose="020B0602020204020303" pitchFamily="34" charset="-79"/>
              </a:rPr>
              <a:t>Fully Sharded Data Parallel,</a:t>
            </a:r>
            <a:r>
              <a:rPr lang="en-US" b="0" dirty="0">
                <a:latin typeface="Futura Medium" panose="020B0602020204020303" pitchFamily="34" charset="-79"/>
                <a:cs typeface="Futura Medium" panose="020B0602020204020303" pitchFamily="34" charset="-79"/>
              </a:rPr>
              <a:t> </a:t>
            </a:r>
            <a:r>
              <a:rPr lang="en-US" altLang="zh-CN" b="0" dirty="0">
                <a:latin typeface="Futura Medium" panose="020B0602020204020303" pitchFamily="34" charset="-79"/>
                <a:cs typeface="Futura Medium" panose="020B0602020204020303" pitchFamily="34" charset="-79"/>
              </a:rPr>
              <a:t>FSDP</a:t>
            </a:r>
            <a:endParaRPr kumimoji="1" lang="en-US" sz="3200" dirty="0">
              <a:latin typeface="Futura Medium" panose="020B0602020204020303" pitchFamily="34" charset="-79"/>
              <a:cs typeface="Futura Medium" panose="020B0602020204020303" pitchFamily="34" charset="-79"/>
            </a:endParaRPr>
          </a:p>
        </p:txBody>
      </p:sp>
    </p:spTree>
    <p:extLst>
      <p:ext uri="{BB962C8B-B14F-4D97-AF65-F5344CB8AC3E}">
        <p14:creationId xmlns:p14="http://schemas.microsoft.com/office/powerpoint/2010/main" val="26840069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9569A6-2551-7C45-B5A1-4A815C02FB2F}"/>
              </a:ext>
            </a:extLst>
          </p:cNvPr>
          <p:cNvSpPr>
            <a:spLocks noGrp="1"/>
          </p:cNvSpPr>
          <p:nvPr>
            <p:ph type="title"/>
          </p:nvPr>
        </p:nvSpPr>
        <p:spPr/>
        <p:txBody>
          <a:bodyPr/>
          <a:lstStyle/>
          <a:p>
            <a:r>
              <a:rPr kumimoji="1" lang="en-US" altLang="zh-CN" dirty="0"/>
              <a:t>PyTorch</a:t>
            </a:r>
            <a:r>
              <a:rPr kumimoji="1" lang="zh-CN" altLang="en-US" dirty="0"/>
              <a:t> </a:t>
            </a:r>
            <a:r>
              <a:rPr kumimoji="1" lang="en-US" altLang="zh-CN" dirty="0"/>
              <a:t>Implication</a:t>
            </a:r>
            <a:r>
              <a:rPr kumimoji="1" lang="zh-CN" altLang="en-US" dirty="0"/>
              <a:t> </a:t>
            </a:r>
          </a:p>
        </p:txBody>
      </p:sp>
      <p:pic>
        <p:nvPicPr>
          <p:cNvPr id="5" name="图片 4">
            <a:extLst>
              <a:ext uri="{FF2B5EF4-FFF2-40B4-BE49-F238E27FC236}">
                <a16:creationId xmlns:a16="http://schemas.microsoft.com/office/drawing/2014/main" id="{F4D13B7E-599A-F04D-A4E7-7004B855F881}"/>
              </a:ext>
            </a:extLst>
          </p:cNvPr>
          <p:cNvPicPr>
            <a:picLocks noChangeAspect="1"/>
          </p:cNvPicPr>
          <p:nvPr/>
        </p:nvPicPr>
        <p:blipFill>
          <a:blip r:embed="rId2"/>
          <a:stretch>
            <a:fillRect/>
          </a:stretch>
        </p:blipFill>
        <p:spPr>
          <a:xfrm>
            <a:off x="1967173" y="1412776"/>
            <a:ext cx="8262415" cy="4381001"/>
          </a:xfrm>
          <a:prstGeom prst="rect">
            <a:avLst/>
          </a:prstGeom>
        </p:spPr>
      </p:pic>
    </p:spTree>
    <p:extLst>
      <p:ext uri="{BB962C8B-B14F-4D97-AF65-F5344CB8AC3E}">
        <p14:creationId xmlns:p14="http://schemas.microsoft.com/office/powerpoint/2010/main" val="42205225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8BB748-60EE-5544-A60A-253DF753FC05}"/>
              </a:ext>
            </a:extLst>
          </p:cNvPr>
          <p:cNvSpPr>
            <a:spLocks noGrp="1"/>
          </p:cNvSpPr>
          <p:nvPr>
            <p:ph type="title"/>
          </p:nvPr>
        </p:nvSpPr>
        <p:spPr/>
        <p:txBody>
          <a:bodyPr/>
          <a:lstStyle/>
          <a:p>
            <a:r>
              <a:rPr kumimoji="1" lang="en-US" altLang="zh-CN" sz="3200" dirty="0">
                <a:latin typeface="Futura Medium" panose="020B0602020204020303" pitchFamily="34" charset="-79"/>
                <a:cs typeface="Futura Medium" panose="020B0602020204020303" pitchFamily="34" charset="-79"/>
              </a:rPr>
              <a:t>Inference</a:t>
            </a:r>
            <a:endParaRPr kumimoji="1" lang="zh-CN" altLang="en-US" sz="3200" dirty="0">
              <a:latin typeface="Futura Medium" panose="020B0602020204020303" pitchFamily="34" charset="-79"/>
              <a:cs typeface="Futura Medium" panose="020B0602020204020303" pitchFamily="34" charset="-79"/>
            </a:endParaRPr>
          </a:p>
        </p:txBody>
      </p:sp>
      <p:sp>
        <p:nvSpPr>
          <p:cNvPr id="3" name="内容占位符 2">
            <a:extLst>
              <a:ext uri="{FF2B5EF4-FFF2-40B4-BE49-F238E27FC236}">
                <a16:creationId xmlns:a16="http://schemas.microsoft.com/office/drawing/2014/main" id="{B1EAF690-6255-C84A-A1AA-A2622369DD16}"/>
              </a:ext>
            </a:extLst>
          </p:cNvPr>
          <p:cNvSpPr>
            <a:spLocks noGrp="1"/>
          </p:cNvSpPr>
          <p:nvPr>
            <p:ph sz="half" idx="1"/>
          </p:nvPr>
        </p:nvSpPr>
        <p:spPr>
          <a:xfrm>
            <a:off x="623635" y="1495552"/>
            <a:ext cx="10963473" cy="4525736"/>
          </a:xfrm>
        </p:spPr>
        <p:txBody>
          <a:bodyPr/>
          <a:lstStyle/>
          <a:p>
            <a:pPr marL="285750" indent="-285750" latinLnBrk="1">
              <a:lnSpc>
                <a:spcPct val="150000"/>
              </a:lnSpc>
              <a:buFont typeface="+mj-lt"/>
              <a:buAutoNum type="romanUcPeriod"/>
            </a:pPr>
            <a:r>
              <a:rPr lang="en-US" altLang="zh-CN" sz="1200" dirty="0"/>
              <a:t>https://</a:t>
            </a:r>
            <a:r>
              <a:rPr lang="en-US" altLang="zh-CN" sz="1200" dirty="0" err="1"/>
              <a:t>zhuanlan.zhihu.com</a:t>
            </a:r>
            <a:r>
              <a:rPr lang="en-US" altLang="zh-CN" sz="1200" dirty="0"/>
              <a:t>/p/450854172</a:t>
            </a:r>
            <a:r>
              <a:rPr lang="zh-CN" altLang="en-US" sz="1200" dirty="0"/>
              <a:t> 全网最全</a:t>
            </a:r>
            <a:r>
              <a:rPr lang="en-US" altLang="zh-CN" sz="1200" dirty="0"/>
              <a:t>-</a:t>
            </a:r>
            <a:r>
              <a:rPr lang="zh-CN" altLang="en-US" sz="1200" dirty="0"/>
              <a:t>超大模型</a:t>
            </a:r>
            <a:r>
              <a:rPr lang="en-US" altLang="zh-CN" sz="1200" dirty="0"/>
              <a:t>+</a:t>
            </a:r>
            <a:r>
              <a:rPr lang="zh-CN" altLang="en-US" sz="1200" dirty="0"/>
              <a:t>分布式训练架构和经典论文</a:t>
            </a:r>
            <a:endParaRPr lang="en-US" altLang="zh-CN" sz="1200" dirty="0"/>
          </a:p>
          <a:p>
            <a:pPr marL="285750" indent="-285750" latinLnBrk="1">
              <a:lnSpc>
                <a:spcPct val="150000"/>
              </a:lnSpc>
              <a:buFont typeface="+mj-lt"/>
              <a:buAutoNum type="romanUcPeriod"/>
            </a:pPr>
            <a:r>
              <a:rPr lang="en-US" altLang="zh-CN" sz="1200" dirty="0"/>
              <a:t>https://</a:t>
            </a:r>
            <a:r>
              <a:rPr lang="en-US" altLang="zh-CN" sz="1200" dirty="0" err="1"/>
              <a:t>pytorch.org</a:t>
            </a:r>
            <a:r>
              <a:rPr lang="en-US" altLang="zh-CN" sz="1200" dirty="0"/>
              <a:t>/blog/introducing-</a:t>
            </a:r>
            <a:r>
              <a:rPr lang="en-US" altLang="zh-CN" sz="1200" dirty="0" err="1"/>
              <a:t>pytorch</a:t>
            </a:r>
            <a:r>
              <a:rPr lang="en-US" altLang="zh-CN" sz="1200" dirty="0"/>
              <a:t>-fully-</a:t>
            </a:r>
            <a:r>
              <a:rPr lang="en-US" altLang="zh-CN" sz="1200" dirty="0" err="1"/>
              <a:t>sharded</a:t>
            </a:r>
            <a:r>
              <a:rPr lang="en-US" altLang="zh-CN" sz="1200" dirty="0"/>
              <a:t>-data-parallel-</a:t>
            </a:r>
            <a:r>
              <a:rPr lang="en-US" altLang="zh-CN" sz="1200" dirty="0" err="1"/>
              <a:t>api</a:t>
            </a:r>
            <a:r>
              <a:rPr lang="en-US" altLang="zh-CN" sz="1200" dirty="0"/>
              <a:t>/</a:t>
            </a:r>
          </a:p>
          <a:p>
            <a:pPr marL="285750" indent="-285750" latinLnBrk="1">
              <a:lnSpc>
                <a:spcPct val="150000"/>
              </a:lnSpc>
              <a:buFont typeface="+mj-lt"/>
              <a:buAutoNum type="romanUcPeriod"/>
            </a:pPr>
            <a:r>
              <a:rPr lang="en-US" altLang="zh-CN" sz="1200" dirty="0"/>
              <a:t>https://</a:t>
            </a:r>
            <a:r>
              <a:rPr lang="en-US" altLang="zh-CN" sz="1200" dirty="0" err="1"/>
              <a:t>pytorch.org</a:t>
            </a:r>
            <a:r>
              <a:rPr lang="en-US" altLang="zh-CN" sz="1200" dirty="0"/>
              <a:t>/tutorials/intermediate/</a:t>
            </a:r>
            <a:r>
              <a:rPr lang="en-US" altLang="zh-CN" sz="1200" dirty="0" err="1"/>
              <a:t>FSDP_tutorial.html</a:t>
            </a:r>
            <a:r>
              <a:rPr lang="zh-CN" altLang="en-US" sz="1200" dirty="0"/>
              <a:t> </a:t>
            </a:r>
            <a:endParaRPr lang="en-US" altLang="zh-CN" sz="1200" dirty="0"/>
          </a:p>
          <a:p>
            <a:pPr marL="285750" indent="-285750" latinLnBrk="1">
              <a:lnSpc>
                <a:spcPct val="150000"/>
              </a:lnSpc>
              <a:buFont typeface="+mj-lt"/>
              <a:buAutoNum type="romanUcPeriod"/>
            </a:pPr>
            <a:r>
              <a:rPr lang="en-US" altLang="zh-CN" sz="1200" dirty="0"/>
              <a:t>https://</a:t>
            </a:r>
            <a:r>
              <a:rPr lang="en-US" altLang="zh-CN" sz="1200" dirty="0" err="1"/>
              <a:t>engineering.fb.com</a:t>
            </a:r>
            <a:r>
              <a:rPr lang="en-US" altLang="zh-CN" sz="1200" dirty="0"/>
              <a:t>/2021/07/15/open-source/</a:t>
            </a:r>
            <a:r>
              <a:rPr lang="en-US" altLang="zh-CN" sz="1200" dirty="0" err="1"/>
              <a:t>fsdp</a:t>
            </a:r>
            <a:r>
              <a:rPr lang="en-US" altLang="zh-CN" sz="1200" dirty="0"/>
              <a:t>/</a:t>
            </a:r>
            <a:r>
              <a:rPr lang="zh-CN" altLang="en-US" sz="1200" dirty="0"/>
              <a:t> </a:t>
            </a:r>
            <a:endParaRPr kumimoji="1" lang="en-US" altLang="zh-CN" sz="1200" dirty="0"/>
          </a:p>
          <a:p>
            <a:pPr marL="285750" indent="-285750" latinLnBrk="1">
              <a:lnSpc>
                <a:spcPct val="150000"/>
              </a:lnSpc>
              <a:buFont typeface="+mj-lt"/>
              <a:buAutoNum type="romanUcPeriod"/>
            </a:pPr>
            <a:r>
              <a:rPr kumimoji="1" lang="en-US" altLang="zh-CN" sz="1200" dirty="0"/>
              <a:t>Li, Shen, et al. "Pytorch distributed: </a:t>
            </a:r>
            <a:r>
              <a:rPr lang="en-US" altLang="zh-CN" sz="1200" dirty="0"/>
              <a:t>Experiences on accelerating data parallel training." </a:t>
            </a:r>
            <a:r>
              <a:rPr lang="en-US" altLang="zh-CN" sz="1200" dirty="0" err="1"/>
              <a:t>arXiv</a:t>
            </a:r>
            <a:r>
              <a:rPr lang="en-US" altLang="zh-CN" sz="1200" dirty="0"/>
              <a:t> preprint arXiv:2006.15704 (2020).</a:t>
            </a:r>
          </a:p>
          <a:p>
            <a:pPr marL="285750" indent="-285750" latinLnBrk="1">
              <a:lnSpc>
                <a:spcPct val="150000"/>
              </a:lnSpc>
              <a:buFont typeface="+mj-lt"/>
              <a:buAutoNum type="romanUcPeriod"/>
            </a:pPr>
            <a:r>
              <a:rPr lang="en-US" altLang="zh-CN" sz="1200" dirty="0"/>
              <a:t>Xu, Yuanzhong, et al. "Automatic cross-replica sharding of weight update in data-parallel training." </a:t>
            </a:r>
            <a:r>
              <a:rPr lang="en-US" altLang="zh-CN" sz="1200" dirty="0" err="1"/>
              <a:t>arXiv</a:t>
            </a:r>
            <a:r>
              <a:rPr lang="en-US" altLang="zh-CN" sz="1200" dirty="0"/>
              <a:t> preprint arXiv:2004.13336 (2020).</a:t>
            </a:r>
          </a:p>
          <a:p>
            <a:pPr marL="0" indent="0" latinLnBrk="1">
              <a:lnSpc>
                <a:spcPct val="150000"/>
              </a:lnSpc>
              <a:buNone/>
            </a:pPr>
            <a:endParaRPr lang="en-US" altLang="zh-CN" sz="1200" dirty="0"/>
          </a:p>
        </p:txBody>
      </p:sp>
    </p:spTree>
    <p:extLst>
      <p:ext uri="{BB962C8B-B14F-4D97-AF65-F5344CB8AC3E}">
        <p14:creationId xmlns:p14="http://schemas.microsoft.com/office/powerpoint/2010/main" val="31126684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70151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zh-CN" altLang="en-US" dirty="0">
                <a:solidFill>
                  <a:srgbClr val="FFC000"/>
                </a:solidFill>
                <a:latin typeface="+mj-ea"/>
                <a:sym typeface="Huawei Sans" panose="020C0503030203020204" pitchFamily="34" charset="0"/>
              </a:rPr>
              <a:t>关于本内容</a:t>
            </a:r>
            <a:endParaRPr kumimoji="1" lang="zh-CN" altLang="en-US" dirty="0">
              <a:solidFill>
                <a:srgbClr val="FFC000"/>
              </a:solidFill>
            </a:endParaRPr>
          </a:p>
        </p:txBody>
      </p:sp>
      <p:sp>
        <p:nvSpPr>
          <p:cNvPr id="12" name="内容占位符 2">
            <a:extLst>
              <a:ext uri="{FF2B5EF4-FFF2-40B4-BE49-F238E27FC236}">
                <a16:creationId xmlns:a16="http://schemas.microsoft.com/office/drawing/2014/main" id="{777ED92B-92FB-8C4F-8239-77690F664FFA}"/>
              </a:ext>
            </a:extLst>
          </p:cNvPr>
          <p:cNvSpPr>
            <a:spLocks noGrp="1"/>
          </p:cNvSpPr>
          <p:nvPr/>
        </p:nvSpPr>
        <p:spPr>
          <a:xfrm>
            <a:off x="616645" y="1052736"/>
            <a:ext cx="10963473" cy="488577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a:pPr>
            <a:r>
              <a:rPr lang="zh-CN" altLang="en-US" sz="2400" b="1" dirty="0">
                <a:solidFill>
                  <a:srgbClr val="34393C"/>
                </a:solidFill>
              </a:rPr>
              <a:t>内容背景</a:t>
            </a:r>
            <a:endParaRPr lang="en-US" altLang="zh-CN" sz="2400" b="1" dirty="0">
              <a:solidFill>
                <a:srgbClr val="34393C"/>
              </a:solidFill>
            </a:endParaRPr>
          </a:p>
          <a:p>
            <a:pPr marL="694190" lvl="1" indent="-457200">
              <a:buFont typeface="Arial" panose="020B0604020202020204" pitchFamily="34" charset="0"/>
              <a:buChar char="•"/>
            </a:pPr>
            <a:r>
              <a:rPr lang="zh-CN" altLang="en-US" sz="2000" dirty="0">
                <a:solidFill>
                  <a:schemeClr val="bg2"/>
                </a:solidFill>
              </a:rPr>
              <a:t>大规模分布式训练系统：串行到并行 </a:t>
            </a:r>
            <a:r>
              <a:rPr lang="en-US" altLang="zh-CN" sz="2000" dirty="0">
                <a:solidFill>
                  <a:schemeClr val="bg2"/>
                </a:solidFill>
              </a:rPr>
              <a:t>–</a:t>
            </a:r>
            <a:r>
              <a:rPr lang="zh-CN" altLang="en-US" sz="2000" dirty="0">
                <a:solidFill>
                  <a:schemeClr val="bg2"/>
                </a:solidFill>
              </a:rPr>
              <a:t> 并行处理体系 </a:t>
            </a:r>
            <a:r>
              <a:rPr lang="en-US" altLang="zh-CN" sz="2000" dirty="0">
                <a:solidFill>
                  <a:schemeClr val="bg2"/>
                </a:solidFill>
              </a:rPr>
              <a:t>–</a:t>
            </a:r>
            <a:r>
              <a:rPr lang="zh-CN" altLang="en-US" sz="2000" dirty="0">
                <a:solidFill>
                  <a:schemeClr val="bg2"/>
                </a:solidFill>
              </a:rPr>
              <a:t> 深度学习并行训练</a:t>
            </a:r>
          </a:p>
          <a:p>
            <a:pPr marL="457200" indent="-457200">
              <a:buFont typeface="+mj-lt"/>
              <a:buAutoNum type="arabicPeriod"/>
            </a:pPr>
            <a:r>
              <a:rPr lang="zh-CN" altLang="en-US" sz="2400" b="1" dirty="0">
                <a:solidFill>
                  <a:srgbClr val="34393C"/>
                </a:solidFill>
              </a:rPr>
              <a:t>具体内容</a:t>
            </a:r>
          </a:p>
          <a:p>
            <a:pPr lvl="1"/>
            <a:r>
              <a:rPr lang="zh-CN" altLang="en-US" sz="2000" b="1" dirty="0">
                <a:solidFill>
                  <a:schemeClr val="bg2"/>
                </a:solidFill>
              </a:rPr>
              <a:t>大模型训练的挑战：</a:t>
            </a:r>
            <a:r>
              <a:rPr lang="zh-CN" altLang="en-US" sz="1800" dirty="0">
                <a:solidFill>
                  <a:schemeClr val="bg2"/>
                </a:solidFill>
              </a:rPr>
              <a:t>内存墙 </a:t>
            </a:r>
            <a:r>
              <a:rPr lang="en-US" altLang="zh-CN" sz="1800" dirty="0">
                <a:solidFill>
                  <a:schemeClr val="bg2"/>
                </a:solidFill>
              </a:rPr>
              <a:t>–</a:t>
            </a:r>
            <a:r>
              <a:rPr lang="zh-CN" altLang="en-US" sz="1800" dirty="0">
                <a:solidFill>
                  <a:schemeClr val="bg2"/>
                </a:solidFill>
              </a:rPr>
              <a:t> 性能墙 </a:t>
            </a:r>
            <a:r>
              <a:rPr lang="en-US" altLang="zh-CN" sz="1800" dirty="0">
                <a:solidFill>
                  <a:schemeClr val="bg2"/>
                </a:solidFill>
              </a:rPr>
              <a:t>–</a:t>
            </a:r>
            <a:r>
              <a:rPr lang="zh-CN" altLang="en-US" sz="1800" dirty="0">
                <a:solidFill>
                  <a:schemeClr val="bg2"/>
                </a:solidFill>
              </a:rPr>
              <a:t> 效率墙 </a:t>
            </a:r>
            <a:r>
              <a:rPr lang="en-US" altLang="zh-CN" sz="1800" dirty="0">
                <a:solidFill>
                  <a:schemeClr val="bg2"/>
                </a:solidFill>
              </a:rPr>
              <a:t>–</a:t>
            </a:r>
            <a:r>
              <a:rPr lang="zh-CN" altLang="en-US" sz="1800" dirty="0">
                <a:solidFill>
                  <a:schemeClr val="bg2"/>
                </a:solidFill>
              </a:rPr>
              <a:t> 调优墙</a:t>
            </a:r>
            <a:endParaRPr lang="en-US" altLang="zh-CN" sz="1800" dirty="0">
              <a:solidFill>
                <a:schemeClr val="bg2"/>
              </a:solidFill>
            </a:endParaRPr>
          </a:p>
          <a:p>
            <a:pPr lvl="1"/>
            <a:r>
              <a:rPr lang="zh-CN" altLang="en-US" sz="2000" b="1" dirty="0">
                <a:solidFill>
                  <a:schemeClr val="bg2"/>
                </a:solidFill>
              </a:rPr>
              <a:t>分布式训练系统：</a:t>
            </a:r>
            <a:r>
              <a:rPr lang="zh-CN" altLang="en-US" sz="1800" dirty="0">
                <a:solidFill>
                  <a:schemeClr val="bg2"/>
                </a:solidFill>
              </a:rPr>
              <a:t>并行处理硬件架构 </a:t>
            </a:r>
            <a:r>
              <a:rPr lang="en-US" altLang="zh-CN" sz="1800" dirty="0">
                <a:solidFill>
                  <a:schemeClr val="bg2"/>
                </a:solidFill>
              </a:rPr>
              <a:t>–</a:t>
            </a:r>
            <a:r>
              <a:rPr lang="zh-CN" altLang="en-US" sz="1800" dirty="0">
                <a:solidFill>
                  <a:schemeClr val="bg2"/>
                </a:solidFill>
              </a:rPr>
              <a:t> 业界分布式系统分析 </a:t>
            </a:r>
            <a:endParaRPr lang="en-US" altLang="zh-CN" sz="1800" dirty="0">
              <a:solidFill>
                <a:schemeClr val="bg2"/>
              </a:solidFill>
            </a:endParaRPr>
          </a:p>
          <a:p>
            <a:pPr lvl="1"/>
            <a:r>
              <a:rPr lang="zh-CN" altLang="en-US" sz="2000" b="1" dirty="0">
                <a:solidFill>
                  <a:schemeClr val="bg2"/>
                </a:solidFill>
              </a:rPr>
              <a:t>分布式并行总体架构：</a:t>
            </a:r>
            <a:r>
              <a:rPr lang="zh-CN" altLang="en-US" sz="1800" dirty="0">
                <a:solidFill>
                  <a:schemeClr val="bg2"/>
                </a:solidFill>
              </a:rPr>
              <a:t>参数服务器模式 </a:t>
            </a:r>
            <a:r>
              <a:rPr lang="en-US" altLang="zh-CN" sz="1800" dirty="0">
                <a:solidFill>
                  <a:schemeClr val="bg2"/>
                </a:solidFill>
              </a:rPr>
              <a:t>–</a:t>
            </a:r>
            <a:r>
              <a:rPr lang="zh-CN" altLang="en-US" sz="1800" dirty="0">
                <a:solidFill>
                  <a:schemeClr val="bg2"/>
                </a:solidFill>
              </a:rPr>
              <a:t> 集合通讯模式 </a:t>
            </a:r>
            <a:endParaRPr lang="en-US" altLang="zh-CN" sz="1800" dirty="0">
              <a:solidFill>
                <a:schemeClr val="bg2"/>
              </a:solidFill>
            </a:endParaRPr>
          </a:p>
          <a:p>
            <a:pPr lvl="1"/>
            <a:r>
              <a:rPr lang="zh-CN" altLang="en-US" sz="2000" b="1" dirty="0">
                <a:solidFill>
                  <a:schemeClr val="bg2"/>
                </a:solidFill>
              </a:rPr>
              <a:t>通信原语与协调：</a:t>
            </a:r>
            <a:r>
              <a:rPr lang="zh-CN" altLang="en-US" sz="1800" dirty="0">
                <a:solidFill>
                  <a:schemeClr val="bg2"/>
                </a:solidFill>
              </a:rPr>
              <a:t>通讯协调软硬件 </a:t>
            </a:r>
            <a:r>
              <a:rPr lang="en-US" altLang="zh-CN" sz="1800" dirty="0">
                <a:solidFill>
                  <a:schemeClr val="bg2"/>
                </a:solidFill>
              </a:rPr>
              <a:t>-</a:t>
            </a:r>
            <a:r>
              <a:rPr lang="zh-CN" altLang="en-US" sz="1800" dirty="0">
                <a:solidFill>
                  <a:schemeClr val="bg2"/>
                </a:solidFill>
              </a:rPr>
              <a:t> 通信实现方式 </a:t>
            </a:r>
            <a:r>
              <a:rPr lang="en-US" altLang="zh-CN" sz="1800" dirty="0">
                <a:solidFill>
                  <a:schemeClr val="bg2"/>
                </a:solidFill>
              </a:rPr>
              <a:t>-</a:t>
            </a:r>
            <a:r>
              <a:rPr lang="zh-CN" altLang="en-US" sz="1800" dirty="0">
                <a:solidFill>
                  <a:schemeClr val="bg2"/>
                </a:solidFill>
              </a:rPr>
              <a:t> 通信原语</a:t>
            </a:r>
            <a:endParaRPr lang="en-US" altLang="zh-CN" sz="1800" dirty="0">
              <a:solidFill>
                <a:schemeClr val="bg2"/>
              </a:solidFill>
            </a:endParaRPr>
          </a:p>
          <a:p>
            <a:pPr lvl="1"/>
            <a:r>
              <a:rPr lang="zh-CN" altLang="en-US" sz="2000" b="1" dirty="0">
                <a:solidFill>
                  <a:schemeClr val="bg2"/>
                </a:solidFill>
              </a:rPr>
              <a:t>大模型算法结构：</a:t>
            </a:r>
            <a:r>
              <a:rPr lang="zh-CN" altLang="en-US" sz="1800" dirty="0">
                <a:solidFill>
                  <a:schemeClr val="bg2"/>
                </a:solidFill>
              </a:rPr>
              <a:t>大模型算法发展 </a:t>
            </a:r>
            <a:r>
              <a:rPr lang="en-US" altLang="zh-CN" sz="1800" dirty="0">
                <a:solidFill>
                  <a:schemeClr val="bg2"/>
                </a:solidFill>
              </a:rPr>
              <a:t>–</a:t>
            </a:r>
            <a:r>
              <a:rPr lang="zh-CN" altLang="en-US" sz="1800" dirty="0">
                <a:solidFill>
                  <a:schemeClr val="bg2"/>
                </a:solidFill>
              </a:rPr>
              <a:t> </a:t>
            </a:r>
            <a:r>
              <a:rPr lang="en-US" altLang="zh-CN" sz="1800" dirty="0">
                <a:solidFill>
                  <a:schemeClr val="bg2"/>
                </a:solidFill>
              </a:rPr>
              <a:t>NLP</a:t>
            </a:r>
            <a:r>
              <a:rPr lang="zh-CN" altLang="en-US" sz="1800" dirty="0">
                <a:solidFill>
                  <a:schemeClr val="bg2"/>
                </a:solidFill>
              </a:rPr>
              <a:t>大模型 </a:t>
            </a:r>
            <a:r>
              <a:rPr lang="en-US" altLang="zh-CN" sz="1800" dirty="0">
                <a:solidFill>
                  <a:schemeClr val="bg2"/>
                </a:solidFill>
              </a:rPr>
              <a:t>-</a:t>
            </a:r>
            <a:r>
              <a:rPr lang="zh-CN" altLang="en-US" sz="1800" dirty="0">
                <a:solidFill>
                  <a:schemeClr val="bg2"/>
                </a:solidFill>
              </a:rPr>
              <a:t> </a:t>
            </a:r>
            <a:r>
              <a:rPr lang="en-US" altLang="zh-CN" sz="1800" dirty="0">
                <a:solidFill>
                  <a:schemeClr val="bg2"/>
                </a:solidFill>
              </a:rPr>
              <a:t>CV</a:t>
            </a:r>
            <a:r>
              <a:rPr lang="zh-CN" altLang="en-US" sz="1800" dirty="0">
                <a:solidFill>
                  <a:schemeClr val="bg2"/>
                </a:solidFill>
              </a:rPr>
              <a:t>大模型 </a:t>
            </a:r>
            <a:r>
              <a:rPr lang="en-US" altLang="zh-CN" sz="1800" dirty="0">
                <a:solidFill>
                  <a:schemeClr val="bg2"/>
                </a:solidFill>
              </a:rPr>
              <a:t>–</a:t>
            </a:r>
            <a:r>
              <a:rPr lang="zh-CN" altLang="en-US" sz="1800" dirty="0">
                <a:solidFill>
                  <a:schemeClr val="bg2"/>
                </a:solidFill>
              </a:rPr>
              <a:t> 多模态大模型</a:t>
            </a:r>
            <a:endParaRPr lang="en-US" altLang="zh-CN" sz="2000" dirty="0">
              <a:solidFill>
                <a:schemeClr val="bg2"/>
              </a:solidFill>
            </a:endParaRPr>
          </a:p>
          <a:p>
            <a:pPr lvl="1"/>
            <a:r>
              <a:rPr lang="zh-CN" altLang="en-US" sz="2400" b="1" dirty="0">
                <a:solidFill>
                  <a:schemeClr val="tx1"/>
                </a:solidFill>
              </a:rPr>
              <a:t>分布式并行：</a:t>
            </a:r>
            <a:r>
              <a:rPr lang="zh-CN" altLang="en-US" sz="2000" dirty="0">
                <a:solidFill>
                  <a:schemeClr val="tx1"/>
                </a:solidFill>
              </a:rPr>
              <a:t>数据并行 </a:t>
            </a:r>
            <a:r>
              <a:rPr lang="en-US" altLang="zh-CN" sz="2000" dirty="0">
                <a:solidFill>
                  <a:schemeClr val="tx1"/>
                </a:solidFill>
              </a:rPr>
              <a:t>–</a:t>
            </a:r>
            <a:r>
              <a:rPr lang="zh-CN" altLang="en-US" sz="2000" dirty="0">
                <a:solidFill>
                  <a:schemeClr val="tx1"/>
                </a:solidFill>
              </a:rPr>
              <a:t> 模型并行 </a:t>
            </a:r>
            <a:r>
              <a:rPr lang="en-US" altLang="zh-CN" sz="2000" dirty="0">
                <a:solidFill>
                  <a:schemeClr val="tx1"/>
                </a:solidFill>
              </a:rPr>
              <a:t>–</a:t>
            </a:r>
            <a:r>
              <a:rPr lang="zh-CN" altLang="en-US" sz="2000" dirty="0">
                <a:solidFill>
                  <a:schemeClr val="tx1"/>
                </a:solidFill>
              </a:rPr>
              <a:t> 流水并行 </a:t>
            </a:r>
            <a:r>
              <a:rPr lang="en-US" altLang="zh-CN" sz="2000" dirty="0">
                <a:solidFill>
                  <a:schemeClr val="tx1"/>
                </a:solidFill>
              </a:rPr>
              <a:t>–</a:t>
            </a:r>
            <a:r>
              <a:rPr lang="zh-CN" altLang="en-US" sz="2000" dirty="0">
                <a:solidFill>
                  <a:schemeClr val="tx1"/>
                </a:solidFill>
              </a:rPr>
              <a:t> 混合并行</a:t>
            </a:r>
            <a:endParaRPr lang="en-US" altLang="zh-CN" sz="2400" dirty="0">
              <a:solidFill>
                <a:schemeClr val="tx1"/>
              </a:solidFill>
            </a:endParaRPr>
          </a:p>
          <a:p>
            <a:pPr lvl="1"/>
            <a:r>
              <a:rPr lang="zh-CN" altLang="en-US" sz="2000" b="1" dirty="0">
                <a:solidFill>
                  <a:schemeClr val="bg2"/>
                </a:solidFill>
              </a:rPr>
              <a:t>内存和计算优化：</a:t>
            </a:r>
            <a:r>
              <a:rPr lang="en-US" altLang="zh-CN" sz="1800" dirty="0">
                <a:solidFill>
                  <a:schemeClr val="bg2"/>
                </a:solidFill>
              </a:rPr>
              <a:t>ZeRO</a:t>
            </a:r>
            <a:r>
              <a:rPr lang="zh-CN" altLang="en-US" sz="1800" dirty="0">
                <a:solidFill>
                  <a:schemeClr val="bg2"/>
                </a:solidFill>
              </a:rPr>
              <a:t>内存优化 </a:t>
            </a:r>
            <a:r>
              <a:rPr lang="en-US" altLang="zh-CN" sz="1800" dirty="0">
                <a:solidFill>
                  <a:schemeClr val="bg2"/>
                </a:solidFill>
              </a:rPr>
              <a:t>–</a:t>
            </a:r>
            <a:r>
              <a:rPr lang="zh-CN" altLang="en-US" sz="1800" dirty="0">
                <a:solidFill>
                  <a:schemeClr val="bg2"/>
                </a:solidFill>
              </a:rPr>
              <a:t> 混合精度与计算优化</a:t>
            </a:r>
            <a:endParaRPr lang="en-US" altLang="zh-CN" sz="1800" dirty="0">
              <a:solidFill>
                <a:schemeClr val="bg2"/>
              </a:solidFill>
            </a:endParaRPr>
          </a:p>
        </p:txBody>
      </p:sp>
    </p:spTree>
    <p:extLst>
      <p:ext uri="{BB962C8B-B14F-4D97-AF65-F5344CB8AC3E}">
        <p14:creationId xmlns:p14="http://schemas.microsoft.com/office/powerpoint/2010/main" val="32699662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C70596EB-AB36-324E-9F79-8D8617AF096A}"/>
              </a:ext>
            </a:extLst>
          </p:cNvPr>
          <p:cNvPicPr>
            <a:picLocks noChangeAspect="1"/>
          </p:cNvPicPr>
          <p:nvPr/>
        </p:nvPicPr>
        <p:blipFill>
          <a:blip r:embed="rId2"/>
          <a:stretch>
            <a:fillRect/>
          </a:stretch>
        </p:blipFill>
        <p:spPr>
          <a:xfrm>
            <a:off x="1472272" y="764704"/>
            <a:ext cx="9252218" cy="5328592"/>
          </a:xfrm>
          <a:prstGeom prst="rect">
            <a:avLst/>
          </a:prstGeom>
        </p:spPr>
      </p:pic>
    </p:spTree>
    <p:extLst>
      <p:ext uri="{BB962C8B-B14F-4D97-AF65-F5344CB8AC3E}">
        <p14:creationId xmlns:p14="http://schemas.microsoft.com/office/powerpoint/2010/main" val="10498173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4" y="53555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C00000"/>
                </a:solidFill>
                <a:latin typeface="Futura Medium" panose="020B0602020204020303" pitchFamily="34" charset="-79"/>
                <a:cs typeface="Futura Medium" panose="020B0602020204020303" pitchFamily="34" charset="-79"/>
              </a:rPr>
              <a:t>Data parallelism</a:t>
            </a:r>
            <a:endParaRPr kumimoji="1" lang="zh-CN" altLang="en-US" dirty="0">
              <a:solidFill>
                <a:srgbClr val="C00000"/>
              </a:solidFill>
              <a:latin typeface="Futura Medium" panose="020B0602020204020303" pitchFamily="34" charset="-79"/>
              <a:ea typeface="Cosmonaut" pitchFamily="2" charset="0"/>
              <a:cs typeface="Futura Medium" panose="020B0602020204020303" pitchFamily="34" charset="-79"/>
            </a:endParaRPr>
          </a:p>
        </p:txBody>
      </p:sp>
      <p:sp>
        <p:nvSpPr>
          <p:cNvPr id="12" name="内容占位符 2">
            <a:extLst>
              <a:ext uri="{FF2B5EF4-FFF2-40B4-BE49-F238E27FC236}">
                <a16:creationId xmlns:a16="http://schemas.microsoft.com/office/drawing/2014/main" id="{777ED92B-92FB-8C4F-8239-77690F664FFA}"/>
              </a:ext>
            </a:extLst>
          </p:cNvPr>
          <p:cNvSpPr>
            <a:spLocks noGrp="1"/>
          </p:cNvSpPr>
          <p:nvPr/>
        </p:nvSpPr>
        <p:spPr>
          <a:xfrm>
            <a:off x="369181" y="1340768"/>
            <a:ext cx="11458400" cy="1728192"/>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808490" lvl="1" indent="-571500">
              <a:lnSpc>
                <a:spcPct val="130000"/>
              </a:lnSpc>
              <a:buFont typeface="+mj-lt"/>
              <a:buAutoNum type="arabicPeriod"/>
            </a:pPr>
            <a:r>
              <a:rPr lang="en-US" altLang="zh-CN" sz="2000" dirty="0">
                <a:latin typeface="Gill Sans MT" panose="020B0502020104020203" pitchFamily="34" charset="0"/>
              </a:rPr>
              <a:t>Data parallelism,</a:t>
            </a:r>
            <a:r>
              <a:rPr lang="zh-CN" altLang="en-US" sz="2000" dirty="0">
                <a:latin typeface="Gill Sans MT" panose="020B0502020104020203" pitchFamily="34" charset="0"/>
              </a:rPr>
              <a:t> </a:t>
            </a:r>
            <a:r>
              <a:rPr lang="en-US" altLang="zh-CN" sz="2000" dirty="0">
                <a:latin typeface="Gill Sans MT" panose="020B0502020104020203" pitchFamily="34" charset="0"/>
              </a:rPr>
              <a:t>DP</a:t>
            </a:r>
            <a:endParaRPr lang="en-US" altLang="zh-CN" sz="2000" dirty="0">
              <a:solidFill>
                <a:srgbClr val="59595A"/>
              </a:solidFill>
              <a:latin typeface="Gill Sans MT" panose="020B0502020104020203" pitchFamily="34" charset="0"/>
            </a:endParaRPr>
          </a:p>
          <a:p>
            <a:pPr marL="808490" lvl="1" indent="-571500">
              <a:lnSpc>
                <a:spcPct val="130000"/>
              </a:lnSpc>
              <a:buFont typeface="+mj-lt"/>
              <a:buAutoNum type="arabicPeriod"/>
            </a:pPr>
            <a:r>
              <a:rPr lang="en-US" altLang="zh-CN" sz="2000" dirty="0">
                <a:latin typeface="Gill Sans MT" panose="020B0502020104020203" pitchFamily="34" charset="0"/>
              </a:rPr>
              <a:t>Distribution Data Parallel,</a:t>
            </a:r>
            <a:r>
              <a:rPr lang="zh-CN" altLang="en-US" sz="2000" dirty="0">
                <a:latin typeface="Gill Sans MT" panose="020B0502020104020203" pitchFamily="34" charset="0"/>
              </a:rPr>
              <a:t> </a:t>
            </a:r>
            <a:r>
              <a:rPr lang="en-US" altLang="zh-CN" sz="2000" dirty="0">
                <a:latin typeface="Gill Sans MT" panose="020B0502020104020203" pitchFamily="34" charset="0"/>
              </a:rPr>
              <a:t>DDP</a:t>
            </a:r>
          </a:p>
          <a:p>
            <a:pPr marL="808490" lvl="1" indent="-571500">
              <a:lnSpc>
                <a:spcPct val="130000"/>
              </a:lnSpc>
              <a:buFont typeface="+mj-lt"/>
              <a:buAutoNum type="arabicPeriod"/>
            </a:pPr>
            <a:r>
              <a:rPr lang="en-US" altLang="zh-CN" sz="2000" dirty="0">
                <a:latin typeface="Gill Sans MT" panose="020B0502020104020203" pitchFamily="34" charset="0"/>
                <a:cs typeface="Futura Medium" panose="020B0602020204020303" pitchFamily="34" charset="-79"/>
              </a:rPr>
              <a:t>Fully Sharded Data Parallel, FSDP</a:t>
            </a:r>
          </a:p>
        </p:txBody>
      </p:sp>
      <p:pic>
        <p:nvPicPr>
          <p:cNvPr id="3" name="图片 2">
            <a:extLst>
              <a:ext uri="{FF2B5EF4-FFF2-40B4-BE49-F238E27FC236}">
                <a16:creationId xmlns:a16="http://schemas.microsoft.com/office/drawing/2014/main" id="{1B6EFBCA-C9AA-8A4D-9367-FF4455BDC37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209949" y="3597252"/>
            <a:ext cx="6883400" cy="1435100"/>
          </a:xfrm>
          <a:prstGeom prst="roundRect">
            <a:avLst>
              <a:gd name="adj" fmla="val 8594"/>
            </a:avLst>
          </a:prstGeom>
          <a:solidFill>
            <a:srgbClr val="FFFFFF">
              <a:shade val="85000"/>
            </a:srgbClr>
          </a:solidFill>
          <a:ln>
            <a:noFill/>
          </a:ln>
          <a:effectLst/>
        </p:spPr>
      </p:pic>
      <p:pic>
        <p:nvPicPr>
          <p:cNvPr id="7" name="图片 6">
            <a:extLst>
              <a:ext uri="{FF2B5EF4-FFF2-40B4-BE49-F238E27FC236}">
                <a16:creationId xmlns:a16="http://schemas.microsoft.com/office/drawing/2014/main" id="{1BF95A08-9DFB-C24B-A920-47413477D910}"/>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2497981" y="5157192"/>
            <a:ext cx="6264696" cy="331444"/>
          </a:xfrm>
          <a:prstGeom prst="rect">
            <a:avLst/>
          </a:prstGeom>
        </p:spPr>
      </p:pic>
    </p:spTree>
    <p:extLst>
      <p:ext uri="{BB962C8B-B14F-4D97-AF65-F5344CB8AC3E}">
        <p14:creationId xmlns:p14="http://schemas.microsoft.com/office/powerpoint/2010/main" val="39629665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4" y="53555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C00000"/>
                </a:solidFill>
                <a:latin typeface="Futura Medium" panose="020B0602020204020303" pitchFamily="34" charset="-79"/>
                <a:cs typeface="Futura Medium" panose="020B0602020204020303" pitchFamily="34" charset="-79"/>
              </a:rPr>
              <a:t>Data parallelism</a:t>
            </a:r>
            <a:endParaRPr kumimoji="1" lang="zh-CN" altLang="en-US" dirty="0">
              <a:solidFill>
                <a:srgbClr val="C00000"/>
              </a:solidFill>
              <a:latin typeface="Futura Medium" panose="020B0602020204020303" pitchFamily="34" charset="-79"/>
              <a:ea typeface="Cosmonaut" pitchFamily="2" charset="0"/>
              <a:cs typeface="Futura Medium" panose="020B0602020204020303" pitchFamily="34" charset="-79"/>
            </a:endParaRPr>
          </a:p>
        </p:txBody>
      </p:sp>
      <p:sp>
        <p:nvSpPr>
          <p:cNvPr id="12" name="内容占位符 2">
            <a:extLst>
              <a:ext uri="{FF2B5EF4-FFF2-40B4-BE49-F238E27FC236}">
                <a16:creationId xmlns:a16="http://schemas.microsoft.com/office/drawing/2014/main" id="{777ED92B-92FB-8C4F-8239-77690F664FFA}"/>
              </a:ext>
            </a:extLst>
          </p:cNvPr>
          <p:cNvSpPr>
            <a:spLocks noGrp="1"/>
          </p:cNvSpPr>
          <p:nvPr/>
        </p:nvSpPr>
        <p:spPr>
          <a:xfrm>
            <a:off x="369181" y="1340768"/>
            <a:ext cx="11458400" cy="1728192"/>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808490" lvl="1" indent="-571500">
              <a:lnSpc>
                <a:spcPct val="130000"/>
              </a:lnSpc>
              <a:buFont typeface="+mj-lt"/>
              <a:buAutoNum type="arabicPeriod"/>
            </a:pPr>
            <a:r>
              <a:rPr lang="en-US" altLang="zh-CN" sz="2000" dirty="0">
                <a:latin typeface="Gill Sans MT" panose="020B0502020104020203" pitchFamily="34" charset="0"/>
              </a:rPr>
              <a:t>Data parallelism,</a:t>
            </a:r>
            <a:r>
              <a:rPr lang="zh-CN" altLang="en-US" sz="2000" dirty="0">
                <a:latin typeface="Gill Sans MT" panose="020B0502020104020203" pitchFamily="34" charset="0"/>
              </a:rPr>
              <a:t> </a:t>
            </a:r>
            <a:r>
              <a:rPr lang="en-US" altLang="zh-CN" sz="2000" dirty="0">
                <a:latin typeface="Gill Sans MT" panose="020B0502020104020203" pitchFamily="34" charset="0"/>
              </a:rPr>
              <a:t>DP</a:t>
            </a:r>
            <a:endParaRPr lang="en-US" altLang="zh-CN" sz="2000" dirty="0">
              <a:solidFill>
                <a:srgbClr val="59595A"/>
              </a:solidFill>
              <a:latin typeface="Gill Sans MT" panose="020B0502020104020203" pitchFamily="34" charset="0"/>
            </a:endParaRPr>
          </a:p>
          <a:p>
            <a:pPr marL="808490" lvl="1" indent="-571500">
              <a:lnSpc>
                <a:spcPct val="130000"/>
              </a:lnSpc>
              <a:buFont typeface="+mj-lt"/>
              <a:buAutoNum type="arabicPeriod"/>
            </a:pPr>
            <a:r>
              <a:rPr lang="en-US" altLang="zh-CN" sz="2000" dirty="0">
                <a:latin typeface="Gill Sans MT" panose="020B0502020104020203" pitchFamily="34" charset="0"/>
              </a:rPr>
              <a:t>Distribution Data Parallel,</a:t>
            </a:r>
            <a:r>
              <a:rPr lang="zh-CN" altLang="en-US" sz="2000" dirty="0">
                <a:latin typeface="Gill Sans MT" panose="020B0502020104020203" pitchFamily="34" charset="0"/>
              </a:rPr>
              <a:t> </a:t>
            </a:r>
            <a:r>
              <a:rPr lang="en-US" altLang="zh-CN" sz="2000" dirty="0">
                <a:latin typeface="Gill Sans MT" panose="020B0502020104020203" pitchFamily="34" charset="0"/>
              </a:rPr>
              <a:t>DDP</a:t>
            </a:r>
          </a:p>
          <a:p>
            <a:pPr marL="808490" lvl="1" indent="-571500">
              <a:lnSpc>
                <a:spcPct val="130000"/>
              </a:lnSpc>
              <a:buFont typeface="+mj-lt"/>
              <a:buAutoNum type="arabicPeriod"/>
            </a:pPr>
            <a:r>
              <a:rPr lang="en-US" altLang="zh-CN" sz="2000" dirty="0">
                <a:latin typeface="Gill Sans MT" panose="020B0502020104020203" pitchFamily="34" charset="0"/>
                <a:cs typeface="Futura Medium" panose="020B0602020204020303" pitchFamily="34" charset="-79"/>
              </a:rPr>
              <a:t>Fully Sharded Data Parallel, FSDP</a:t>
            </a:r>
          </a:p>
        </p:txBody>
      </p:sp>
      <p:pic>
        <p:nvPicPr>
          <p:cNvPr id="2" name="图片 1">
            <a:extLst>
              <a:ext uri="{FF2B5EF4-FFF2-40B4-BE49-F238E27FC236}">
                <a16:creationId xmlns:a16="http://schemas.microsoft.com/office/drawing/2014/main" id="{E4C17631-5F8F-AF41-B94C-1D7DDD3EF63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13805" y="2902632"/>
            <a:ext cx="3197007" cy="3190664"/>
          </a:xfrm>
          <a:prstGeom prst="rect">
            <a:avLst/>
          </a:prstGeom>
        </p:spPr>
      </p:pic>
      <p:pic>
        <p:nvPicPr>
          <p:cNvPr id="4" name="图片 3">
            <a:extLst>
              <a:ext uri="{FF2B5EF4-FFF2-40B4-BE49-F238E27FC236}">
                <a16:creationId xmlns:a16="http://schemas.microsoft.com/office/drawing/2014/main" id="{280637E3-43DE-B042-9BA3-F77F04FA81FB}"/>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4514205" y="2909437"/>
            <a:ext cx="3171019" cy="3190664"/>
          </a:xfrm>
          <a:prstGeom prst="rect">
            <a:avLst/>
          </a:prstGeom>
        </p:spPr>
      </p:pic>
      <p:pic>
        <p:nvPicPr>
          <p:cNvPr id="5" name="图片 4">
            <a:extLst>
              <a:ext uri="{FF2B5EF4-FFF2-40B4-BE49-F238E27FC236}">
                <a16:creationId xmlns:a16="http://schemas.microsoft.com/office/drawing/2014/main" id="{DBDE2C03-27DC-D740-B021-1978E9F74095}"/>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8148791" y="2902632"/>
            <a:ext cx="3197007" cy="3197469"/>
          </a:xfrm>
          <a:prstGeom prst="rect">
            <a:avLst/>
          </a:prstGeom>
        </p:spPr>
      </p:pic>
      <p:sp>
        <p:nvSpPr>
          <p:cNvPr id="6" name="矩形 5">
            <a:extLst>
              <a:ext uri="{FF2B5EF4-FFF2-40B4-BE49-F238E27FC236}">
                <a16:creationId xmlns:a16="http://schemas.microsoft.com/office/drawing/2014/main" id="{5DDC74D2-9F82-C340-A9F7-3871070CB4C3}"/>
              </a:ext>
            </a:extLst>
          </p:cNvPr>
          <p:cNvSpPr/>
          <p:nvPr/>
        </p:nvSpPr>
        <p:spPr>
          <a:xfrm>
            <a:off x="8402637" y="2247684"/>
            <a:ext cx="2390398" cy="400110"/>
          </a:xfrm>
          <a:prstGeom prst="rect">
            <a:avLst/>
          </a:prstGeom>
        </p:spPr>
        <p:txBody>
          <a:bodyPr wrap="none">
            <a:spAutoFit/>
          </a:bodyPr>
          <a:lstStyle/>
          <a:p>
            <a:r>
              <a:rPr lang="en-US" altLang="zh-CN" sz="2000" dirty="0">
                <a:solidFill>
                  <a:srgbClr val="59595A"/>
                </a:solidFill>
                <a:latin typeface="Gill Sans MT" panose="020B0502020104020203" pitchFamily="34" charset="0"/>
                <a:cs typeface="Futura Medium" panose="020B0602020204020303" pitchFamily="34" charset="-79"/>
              </a:rPr>
              <a:t>24599</a:t>
            </a:r>
            <a:r>
              <a:rPr lang="zh-CN" altLang="en-US" sz="2000" dirty="0">
                <a:solidFill>
                  <a:srgbClr val="59595A"/>
                </a:solidFill>
                <a:latin typeface="Gill Sans MT" panose="020B0502020104020203" pitchFamily="34" charset="0"/>
                <a:cs typeface="Futura Medium" panose="020B0602020204020303" pitchFamily="34" charset="-79"/>
              </a:rPr>
              <a:t> </a:t>
            </a:r>
            <a:r>
              <a:rPr lang="en-US" altLang="zh-CN" sz="2000" dirty="0">
                <a:solidFill>
                  <a:srgbClr val="59595A"/>
                </a:solidFill>
                <a:latin typeface="Gill Sans MT" panose="020B0502020104020203" pitchFamily="34" charset="0"/>
                <a:cs typeface="Futura Medium" panose="020B0602020204020303" pitchFamily="34" charset="-79"/>
              </a:rPr>
              <a:t>x</a:t>
            </a:r>
            <a:r>
              <a:rPr lang="zh-CN" altLang="en-US" sz="2000" dirty="0">
                <a:solidFill>
                  <a:srgbClr val="59595A"/>
                </a:solidFill>
                <a:latin typeface="Gill Sans MT" panose="020B0502020104020203" pitchFamily="34" charset="0"/>
                <a:cs typeface="Futura Medium" panose="020B0602020204020303" pitchFamily="34" charset="-79"/>
              </a:rPr>
              <a:t> </a:t>
            </a:r>
            <a:r>
              <a:rPr lang="en-US" altLang="zh-CN" sz="2000" dirty="0">
                <a:solidFill>
                  <a:srgbClr val="59595A"/>
                </a:solidFill>
                <a:latin typeface="Gill Sans MT" panose="020B0502020104020203" pitchFamily="34" charset="0"/>
                <a:cs typeface="Futura Medium" panose="020B0602020204020303" pitchFamily="34" charset="-79"/>
              </a:rPr>
              <a:t>35688</a:t>
            </a:r>
            <a:r>
              <a:rPr lang="zh-CN" altLang="en-US" sz="2000" dirty="0">
                <a:solidFill>
                  <a:srgbClr val="59595A"/>
                </a:solidFill>
                <a:latin typeface="Gill Sans MT" panose="020B0502020104020203" pitchFamily="34" charset="0"/>
                <a:cs typeface="Futura Medium" panose="020B0602020204020303" pitchFamily="34" charset="-79"/>
              </a:rPr>
              <a:t> </a:t>
            </a:r>
            <a:r>
              <a:rPr lang="en-US" altLang="zh-CN" sz="2000" dirty="0">
                <a:solidFill>
                  <a:srgbClr val="59595A"/>
                </a:solidFill>
                <a:latin typeface="Gill Sans MT" panose="020B0502020104020203" pitchFamily="34" charset="0"/>
                <a:cs typeface="Futura Medium" panose="020B0602020204020303" pitchFamily="34" charset="-79"/>
              </a:rPr>
              <a:t>x</a:t>
            </a:r>
            <a:r>
              <a:rPr lang="zh-CN" altLang="en-US" sz="2000" dirty="0">
                <a:solidFill>
                  <a:srgbClr val="59595A"/>
                </a:solidFill>
                <a:latin typeface="Gill Sans MT" panose="020B0502020104020203" pitchFamily="34" charset="0"/>
                <a:cs typeface="Futura Medium" panose="020B0602020204020303" pitchFamily="34" charset="-79"/>
              </a:rPr>
              <a:t> </a:t>
            </a:r>
            <a:r>
              <a:rPr lang="en-US" altLang="zh-CN" sz="2000" dirty="0">
                <a:solidFill>
                  <a:srgbClr val="59595A"/>
                </a:solidFill>
                <a:latin typeface="Gill Sans MT" panose="020B0502020104020203" pitchFamily="34" charset="0"/>
                <a:cs typeface="Futura Medium" panose="020B0602020204020303" pitchFamily="34" charset="-79"/>
              </a:rPr>
              <a:t>256</a:t>
            </a:r>
            <a:endParaRPr lang="zh-CN" altLang="en-US" sz="2000" dirty="0">
              <a:solidFill>
                <a:srgbClr val="59595A"/>
              </a:solidFill>
            </a:endParaRPr>
          </a:p>
        </p:txBody>
      </p:sp>
      <p:sp>
        <p:nvSpPr>
          <p:cNvPr id="10" name="矩形 9">
            <a:extLst>
              <a:ext uri="{FF2B5EF4-FFF2-40B4-BE49-F238E27FC236}">
                <a16:creationId xmlns:a16="http://schemas.microsoft.com/office/drawing/2014/main" id="{24779CA7-74B6-BB43-A99D-5981C91AA77E}"/>
              </a:ext>
            </a:extLst>
          </p:cNvPr>
          <p:cNvSpPr/>
          <p:nvPr/>
        </p:nvSpPr>
        <p:spPr>
          <a:xfrm>
            <a:off x="8402637" y="1685209"/>
            <a:ext cx="1620957" cy="400110"/>
          </a:xfrm>
          <a:prstGeom prst="rect">
            <a:avLst/>
          </a:prstGeom>
        </p:spPr>
        <p:txBody>
          <a:bodyPr wrap="none">
            <a:spAutoFit/>
          </a:bodyPr>
          <a:lstStyle/>
          <a:p>
            <a:r>
              <a:rPr lang="en-US" altLang="zh-CN" sz="2000" dirty="0">
                <a:solidFill>
                  <a:srgbClr val="59595A"/>
                </a:solidFill>
                <a:latin typeface="Gill Sans MT" panose="020B0502020104020203" pitchFamily="34" charset="0"/>
                <a:cs typeface="Futura Medium" panose="020B0602020204020303" pitchFamily="34" charset="-79"/>
              </a:rPr>
              <a:t>256</a:t>
            </a:r>
            <a:r>
              <a:rPr lang="zh-CN" altLang="en-US" sz="2000" dirty="0">
                <a:solidFill>
                  <a:srgbClr val="59595A"/>
                </a:solidFill>
                <a:latin typeface="Gill Sans MT" panose="020B0502020104020203" pitchFamily="34" charset="0"/>
                <a:cs typeface="Futura Medium" panose="020B0602020204020303" pitchFamily="34" charset="-79"/>
              </a:rPr>
              <a:t> </a:t>
            </a:r>
            <a:r>
              <a:rPr lang="en-US" altLang="zh-CN" sz="2000" dirty="0">
                <a:solidFill>
                  <a:srgbClr val="59595A"/>
                </a:solidFill>
                <a:latin typeface="Gill Sans MT" panose="020B0502020104020203" pitchFamily="34" charset="0"/>
                <a:cs typeface="Futura Medium" panose="020B0602020204020303" pitchFamily="34" charset="-79"/>
              </a:rPr>
              <a:t>x</a:t>
            </a:r>
            <a:r>
              <a:rPr lang="zh-CN" altLang="en-US" sz="2000" dirty="0">
                <a:solidFill>
                  <a:srgbClr val="59595A"/>
                </a:solidFill>
                <a:latin typeface="Gill Sans MT" panose="020B0502020104020203" pitchFamily="34" charset="0"/>
                <a:cs typeface="Futura Medium" panose="020B0602020204020303" pitchFamily="34" charset="-79"/>
              </a:rPr>
              <a:t> </a:t>
            </a:r>
            <a:r>
              <a:rPr lang="en-US" altLang="zh-CN" sz="2000" dirty="0">
                <a:solidFill>
                  <a:srgbClr val="59595A"/>
                </a:solidFill>
                <a:latin typeface="Gill Sans MT" panose="020B0502020104020203" pitchFamily="34" charset="0"/>
                <a:cs typeface="Futura Medium" panose="020B0602020204020303" pitchFamily="34" charset="-79"/>
              </a:rPr>
              <a:t>256</a:t>
            </a:r>
            <a:r>
              <a:rPr lang="zh-CN" altLang="en-US" sz="2000" dirty="0">
                <a:solidFill>
                  <a:srgbClr val="59595A"/>
                </a:solidFill>
                <a:latin typeface="Gill Sans MT" panose="020B0502020104020203" pitchFamily="34" charset="0"/>
                <a:cs typeface="Futura Medium" panose="020B0602020204020303" pitchFamily="34" charset="-79"/>
              </a:rPr>
              <a:t> </a:t>
            </a:r>
            <a:r>
              <a:rPr lang="en-US" altLang="zh-CN" sz="2000" dirty="0">
                <a:solidFill>
                  <a:srgbClr val="59595A"/>
                </a:solidFill>
                <a:latin typeface="Gill Sans MT" panose="020B0502020104020203" pitchFamily="34" charset="0"/>
                <a:cs typeface="Futura Medium" panose="020B0602020204020303" pitchFamily="34" charset="-79"/>
              </a:rPr>
              <a:t>x</a:t>
            </a:r>
            <a:r>
              <a:rPr lang="zh-CN" altLang="en-US" sz="2000" dirty="0">
                <a:solidFill>
                  <a:srgbClr val="59595A"/>
                </a:solidFill>
                <a:latin typeface="Gill Sans MT" panose="020B0502020104020203" pitchFamily="34" charset="0"/>
                <a:cs typeface="Futura Medium" panose="020B0602020204020303" pitchFamily="34" charset="-79"/>
              </a:rPr>
              <a:t> </a:t>
            </a:r>
            <a:r>
              <a:rPr lang="en-US" altLang="zh-CN" sz="2000" dirty="0">
                <a:solidFill>
                  <a:srgbClr val="59595A"/>
                </a:solidFill>
                <a:latin typeface="Gill Sans MT" panose="020B0502020104020203" pitchFamily="34" charset="0"/>
                <a:cs typeface="Futura Medium" panose="020B0602020204020303" pitchFamily="34" charset="-79"/>
              </a:rPr>
              <a:t>3</a:t>
            </a:r>
            <a:endParaRPr lang="zh-CN" altLang="en-US" sz="2000" dirty="0">
              <a:solidFill>
                <a:srgbClr val="59595A"/>
              </a:solidFill>
            </a:endParaRPr>
          </a:p>
        </p:txBody>
      </p:sp>
    </p:spTree>
    <p:extLst>
      <p:ext uri="{BB962C8B-B14F-4D97-AF65-F5344CB8AC3E}">
        <p14:creationId xmlns:p14="http://schemas.microsoft.com/office/powerpoint/2010/main" val="16232389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2E36E8-56D6-864F-8472-88C2D652056F}"/>
              </a:ext>
            </a:extLst>
          </p:cNvPr>
          <p:cNvSpPr>
            <a:spLocks noGrp="1"/>
          </p:cNvSpPr>
          <p:nvPr>
            <p:ph type="title"/>
          </p:nvPr>
        </p:nvSpPr>
        <p:spPr/>
        <p:txBody>
          <a:bodyPr/>
          <a:lstStyle/>
          <a:p>
            <a:r>
              <a:rPr lang="en-US" altLang="zh-CN" b="0" dirty="0"/>
              <a:t>Data parallelism,</a:t>
            </a:r>
            <a:r>
              <a:rPr lang="zh-CN" altLang="en-US" b="0" dirty="0"/>
              <a:t> </a:t>
            </a:r>
            <a:r>
              <a:rPr lang="en-US" altLang="zh-CN" b="0" dirty="0"/>
              <a:t>DP</a:t>
            </a:r>
            <a:endParaRPr kumimoji="1" lang="zh-CN" altLang="en-US" sz="3200" dirty="0"/>
          </a:p>
        </p:txBody>
      </p:sp>
      <p:sp>
        <p:nvSpPr>
          <p:cNvPr id="3" name="内容占位符 2">
            <a:extLst>
              <a:ext uri="{FF2B5EF4-FFF2-40B4-BE49-F238E27FC236}">
                <a16:creationId xmlns:a16="http://schemas.microsoft.com/office/drawing/2014/main" id="{9A06541C-5604-E948-8CD0-20A7015698FD}"/>
              </a:ext>
            </a:extLst>
          </p:cNvPr>
          <p:cNvSpPr>
            <a:spLocks noGrp="1"/>
          </p:cNvSpPr>
          <p:nvPr>
            <p:ph sz="half" idx="1"/>
          </p:nvPr>
        </p:nvSpPr>
        <p:spPr>
          <a:xfrm>
            <a:off x="623635" y="1268760"/>
            <a:ext cx="10963473" cy="4608512"/>
          </a:xfrm>
        </p:spPr>
        <p:txBody>
          <a:bodyPr/>
          <a:lstStyle/>
          <a:p>
            <a:r>
              <a:rPr kumimoji="1" lang="en-US" altLang="zh-CN" dirty="0">
                <a:solidFill>
                  <a:srgbClr val="59595A"/>
                </a:solidFill>
                <a:latin typeface="Gill Sans MT" panose="020B0502020104020203" pitchFamily="34" charset="0"/>
              </a:rPr>
              <a:t>Data</a:t>
            </a:r>
            <a:r>
              <a:rPr kumimoji="1" lang="zh-CN" altLang="en-US" dirty="0">
                <a:solidFill>
                  <a:srgbClr val="59595A"/>
                </a:solidFill>
                <a:latin typeface="Gill Sans MT" panose="020B0502020104020203" pitchFamily="34" charset="0"/>
              </a:rPr>
              <a:t> </a:t>
            </a:r>
            <a:r>
              <a:rPr kumimoji="1" lang="en-US" altLang="zh-CN" dirty="0">
                <a:solidFill>
                  <a:srgbClr val="59595A"/>
                </a:solidFill>
                <a:latin typeface="Gill Sans MT" panose="020B0502020104020203" pitchFamily="34" charset="0"/>
              </a:rPr>
              <a:t>Parallel automatically splits training</a:t>
            </a:r>
            <a:r>
              <a:rPr kumimoji="1" lang="zh-CN" altLang="en-US" dirty="0">
                <a:solidFill>
                  <a:srgbClr val="59595A"/>
                </a:solidFill>
                <a:latin typeface="Gill Sans MT" panose="020B0502020104020203" pitchFamily="34" charset="0"/>
              </a:rPr>
              <a:t> </a:t>
            </a:r>
            <a:r>
              <a:rPr kumimoji="1" lang="en-US" altLang="zh-CN" dirty="0">
                <a:solidFill>
                  <a:srgbClr val="59595A"/>
                </a:solidFill>
                <a:latin typeface="Gill Sans MT" panose="020B0502020104020203" pitchFamily="34" charset="0"/>
              </a:rPr>
              <a:t>data and sends model</a:t>
            </a:r>
            <a:r>
              <a:rPr kumimoji="1" lang="zh-CN" altLang="en-US" dirty="0">
                <a:solidFill>
                  <a:srgbClr val="59595A"/>
                </a:solidFill>
                <a:latin typeface="Gill Sans MT" panose="020B0502020104020203" pitchFamily="34" charset="0"/>
              </a:rPr>
              <a:t> </a:t>
            </a:r>
            <a:r>
              <a:rPr kumimoji="1" lang="en-US" altLang="zh-CN" dirty="0">
                <a:solidFill>
                  <a:srgbClr val="59595A"/>
                </a:solidFill>
                <a:latin typeface="Gill Sans MT" panose="020B0502020104020203" pitchFamily="34" charset="0"/>
              </a:rPr>
              <a:t>jobs to multiple GPUs. After each model completed, Data</a:t>
            </a:r>
            <a:r>
              <a:rPr kumimoji="1" lang="zh-CN" altLang="en-US" dirty="0">
                <a:solidFill>
                  <a:srgbClr val="59595A"/>
                </a:solidFill>
                <a:latin typeface="Gill Sans MT" panose="020B0502020104020203" pitchFamily="34" charset="0"/>
              </a:rPr>
              <a:t> </a:t>
            </a:r>
            <a:r>
              <a:rPr kumimoji="1" lang="en-US" altLang="zh-CN" dirty="0">
                <a:solidFill>
                  <a:srgbClr val="59595A"/>
                </a:solidFill>
                <a:latin typeface="Gill Sans MT" panose="020B0502020104020203" pitchFamily="34" charset="0"/>
              </a:rPr>
              <a:t>Parallel will Accumulate</a:t>
            </a:r>
            <a:r>
              <a:rPr kumimoji="1" lang="zh-CN" altLang="en-US" dirty="0">
                <a:solidFill>
                  <a:srgbClr val="59595A"/>
                </a:solidFill>
                <a:latin typeface="Gill Sans MT" panose="020B0502020104020203" pitchFamily="34" charset="0"/>
              </a:rPr>
              <a:t> </a:t>
            </a:r>
            <a:r>
              <a:rPr kumimoji="1" lang="en-US" altLang="zh-CN" dirty="0">
                <a:solidFill>
                  <a:srgbClr val="59595A"/>
                </a:solidFill>
                <a:latin typeface="Gill Sans MT" panose="020B0502020104020203" pitchFamily="34" charset="0"/>
              </a:rPr>
              <a:t>Gradients.</a:t>
            </a:r>
            <a:endParaRPr kumimoji="1" lang="zh-CN" altLang="en-US" dirty="0">
              <a:solidFill>
                <a:srgbClr val="59595A"/>
              </a:solidFill>
              <a:latin typeface="Gill Sans MT" panose="020B0502020104020203" pitchFamily="34" charset="0"/>
            </a:endParaRPr>
          </a:p>
        </p:txBody>
      </p:sp>
      <p:pic>
        <p:nvPicPr>
          <p:cNvPr id="7" name="图片 6">
            <a:extLst>
              <a:ext uri="{FF2B5EF4-FFF2-40B4-BE49-F238E27FC236}">
                <a16:creationId xmlns:a16="http://schemas.microsoft.com/office/drawing/2014/main" id="{45A3D8CF-2AC6-694C-8233-BCAC74A1EE08}"/>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2649625" y="2204864"/>
            <a:ext cx="6897511" cy="3973566"/>
          </a:xfrm>
          <a:prstGeom prst="roundRect">
            <a:avLst>
              <a:gd name="adj" fmla="val 8594"/>
            </a:avLst>
          </a:prstGeom>
          <a:solidFill>
            <a:srgbClr val="FFFFFF">
              <a:shade val="85000"/>
            </a:srgbClr>
          </a:solidFill>
          <a:ln>
            <a:noFill/>
          </a:ln>
          <a:effectLst/>
        </p:spPr>
      </p:pic>
    </p:spTree>
    <p:extLst>
      <p:ext uri="{BB962C8B-B14F-4D97-AF65-F5344CB8AC3E}">
        <p14:creationId xmlns:p14="http://schemas.microsoft.com/office/powerpoint/2010/main" val="13838549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2E36E8-56D6-864F-8472-88C2D652056F}"/>
              </a:ext>
            </a:extLst>
          </p:cNvPr>
          <p:cNvSpPr>
            <a:spLocks noGrp="1"/>
          </p:cNvSpPr>
          <p:nvPr>
            <p:ph type="title"/>
          </p:nvPr>
        </p:nvSpPr>
        <p:spPr/>
        <p:txBody>
          <a:bodyPr/>
          <a:lstStyle/>
          <a:p>
            <a:r>
              <a:rPr lang="en-US" altLang="zh-CN" b="0" dirty="0"/>
              <a:t>Data parallelism</a:t>
            </a:r>
            <a:r>
              <a:rPr lang="zh-CN" altLang="en-US" b="0" dirty="0"/>
              <a:t> </a:t>
            </a:r>
            <a:r>
              <a:rPr lang="en-US" altLang="zh-CN" b="0" dirty="0"/>
              <a:t>Limitation(I)</a:t>
            </a:r>
            <a:endParaRPr kumimoji="1" lang="zh-CN" altLang="en-US" sz="3200" b="0" dirty="0"/>
          </a:p>
        </p:txBody>
      </p:sp>
      <p:sp>
        <p:nvSpPr>
          <p:cNvPr id="4" name="矩形 3">
            <a:extLst>
              <a:ext uri="{FF2B5EF4-FFF2-40B4-BE49-F238E27FC236}">
                <a16:creationId xmlns:a16="http://schemas.microsoft.com/office/drawing/2014/main" id="{CF5830E3-DDFA-4447-BBCD-255DD859581A}"/>
              </a:ext>
            </a:extLst>
          </p:cNvPr>
          <p:cNvSpPr/>
          <p:nvPr/>
        </p:nvSpPr>
        <p:spPr>
          <a:xfrm>
            <a:off x="622948" y="1660738"/>
            <a:ext cx="1477510" cy="400110"/>
          </a:xfrm>
          <a:prstGeom prst="rect">
            <a:avLst/>
          </a:prstGeom>
          <a:solidFill>
            <a:srgbClr val="C00000"/>
          </a:solidFill>
        </p:spPr>
        <p:txBody>
          <a:bodyPr wrap="square">
            <a:spAutoFit/>
          </a:bodyPr>
          <a:lstStyle/>
          <a:p>
            <a:pPr algn="ctr"/>
            <a:r>
              <a:rPr lang="en-US" altLang="zh-CN" sz="2000" dirty="0">
                <a:solidFill>
                  <a:schemeClr val="bg1"/>
                </a:solidFill>
                <a:latin typeface="Futura Medium" panose="020B0602020204020303" pitchFamily="34" charset="-79"/>
                <a:cs typeface="Futura Medium" panose="020B0602020204020303" pitchFamily="34" charset="-79"/>
              </a:rPr>
              <a:t>P</a:t>
            </a:r>
            <a:r>
              <a:rPr lang="zh-CN" altLang="en-US" sz="2000" dirty="0">
                <a:solidFill>
                  <a:schemeClr val="bg1"/>
                </a:solidFill>
                <a:latin typeface="Futura Medium" panose="020B0602020204020303" pitchFamily="34" charset="-79"/>
                <a:cs typeface="Futura Medium" panose="020B0602020204020303" pitchFamily="34" charset="-79"/>
              </a:rPr>
              <a:t>ractice</a:t>
            </a:r>
          </a:p>
        </p:txBody>
      </p:sp>
      <p:sp>
        <p:nvSpPr>
          <p:cNvPr id="6" name="内容占位符 2">
            <a:extLst>
              <a:ext uri="{FF2B5EF4-FFF2-40B4-BE49-F238E27FC236}">
                <a16:creationId xmlns:a16="http://schemas.microsoft.com/office/drawing/2014/main" id="{2AEB251B-BDD4-FB4F-99EB-14B5BD16C1E6}"/>
              </a:ext>
            </a:extLst>
          </p:cNvPr>
          <p:cNvSpPr txBox="1">
            <a:spLocks/>
          </p:cNvSpPr>
          <p:nvPr/>
        </p:nvSpPr>
        <p:spPr>
          <a:xfrm>
            <a:off x="878660" y="2132856"/>
            <a:ext cx="10963473" cy="86409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r>
              <a:rPr kumimoji="1" lang="en-US" altLang="zh-CN" dirty="0">
                <a:solidFill>
                  <a:srgbClr val="59595A"/>
                </a:solidFill>
                <a:latin typeface="Gill Sans MT" panose="020B0502020104020203" pitchFamily="34" charset="0"/>
              </a:rPr>
              <a:t>Simple implementation of code logic.</a:t>
            </a:r>
          </a:p>
          <a:p>
            <a:r>
              <a:rPr kumimoji="1" lang="en-US" altLang="zh-CN" dirty="0">
                <a:solidFill>
                  <a:srgbClr val="59595A"/>
                </a:solidFill>
                <a:latin typeface="Gill Sans MT" panose="020B0502020104020203" pitchFamily="34" charset="0"/>
              </a:rPr>
              <a:t>Multithreading parallel Controlled by a process,</a:t>
            </a:r>
            <a:r>
              <a:rPr kumimoji="1" lang="zh-CN" altLang="en-US" dirty="0">
                <a:solidFill>
                  <a:srgbClr val="59595A"/>
                </a:solidFill>
                <a:latin typeface="Gill Sans MT" panose="020B0502020104020203" pitchFamily="34" charset="0"/>
              </a:rPr>
              <a:t> </a:t>
            </a:r>
            <a:r>
              <a:rPr kumimoji="1" lang="en-US" altLang="zh-CN" dirty="0">
                <a:solidFill>
                  <a:srgbClr val="59595A"/>
                </a:solidFill>
                <a:latin typeface="Gill Sans MT" panose="020B0502020104020203" pitchFamily="34" charset="0"/>
              </a:rPr>
              <a:t>restricted by GIL.</a:t>
            </a:r>
          </a:p>
        </p:txBody>
      </p:sp>
      <p:pic>
        <p:nvPicPr>
          <p:cNvPr id="11" name="图片 10">
            <a:extLst>
              <a:ext uri="{FF2B5EF4-FFF2-40B4-BE49-F238E27FC236}">
                <a16:creationId xmlns:a16="http://schemas.microsoft.com/office/drawing/2014/main" id="{2654A3F6-B5C1-B347-81FF-4784CE9C70C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78660" y="3645024"/>
            <a:ext cx="7589554" cy="1719855"/>
          </a:xfrm>
          <a:prstGeom prst="rect">
            <a:avLst/>
          </a:prstGeom>
        </p:spPr>
      </p:pic>
    </p:spTree>
    <p:extLst>
      <p:ext uri="{BB962C8B-B14F-4D97-AF65-F5344CB8AC3E}">
        <p14:creationId xmlns:p14="http://schemas.microsoft.com/office/powerpoint/2010/main" val="5648024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2E36E8-56D6-864F-8472-88C2D652056F}"/>
              </a:ext>
            </a:extLst>
          </p:cNvPr>
          <p:cNvSpPr>
            <a:spLocks noGrp="1"/>
          </p:cNvSpPr>
          <p:nvPr>
            <p:ph type="title"/>
          </p:nvPr>
        </p:nvSpPr>
        <p:spPr/>
        <p:txBody>
          <a:bodyPr/>
          <a:lstStyle/>
          <a:p>
            <a:r>
              <a:rPr lang="en-US" altLang="zh-CN" b="0" dirty="0"/>
              <a:t>Data parallelism</a:t>
            </a:r>
            <a:r>
              <a:rPr lang="zh-CN" altLang="en-US" b="0" dirty="0"/>
              <a:t> </a:t>
            </a:r>
            <a:r>
              <a:rPr lang="en-US" altLang="zh-CN" b="0" dirty="0"/>
              <a:t>Limitation(II)</a:t>
            </a:r>
            <a:endParaRPr kumimoji="1" lang="zh-CN" altLang="en-US" sz="3200" b="0" dirty="0"/>
          </a:p>
        </p:txBody>
      </p:sp>
      <p:sp>
        <p:nvSpPr>
          <p:cNvPr id="3" name="内容占位符 2">
            <a:extLst>
              <a:ext uri="{FF2B5EF4-FFF2-40B4-BE49-F238E27FC236}">
                <a16:creationId xmlns:a16="http://schemas.microsoft.com/office/drawing/2014/main" id="{9A06541C-5604-E948-8CD0-20A7015698FD}"/>
              </a:ext>
            </a:extLst>
          </p:cNvPr>
          <p:cNvSpPr>
            <a:spLocks noGrp="1"/>
          </p:cNvSpPr>
          <p:nvPr>
            <p:ph sz="half" idx="1"/>
          </p:nvPr>
        </p:nvSpPr>
        <p:spPr>
          <a:xfrm>
            <a:off x="847718" y="2059288"/>
            <a:ext cx="10515306" cy="1527062"/>
          </a:xfrm>
        </p:spPr>
        <p:txBody>
          <a:bodyPr/>
          <a:lstStyle/>
          <a:p>
            <a:r>
              <a:rPr kumimoji="1" lang="en-US" altLang="zh-CN" dirty="0">
                <a:solidFill>
                  <a:srgbClr val="59595A"/>
                </a:solidFill>
                <a:latin typeface="Gill Sans MT" panose="020B0502020104020203" pitchFamily="34" charset="0"/>
              </a:rPr>
              <a:t>Models of each machine are independent, clusters has using computing power.</a:t>
            </a:r>
          </a:p>
          <a:p>
            <a:r>
              <a:rPr kumimoji="1" lang="en-US" altLang="zh-CN" dirty="0">
                <a:solidFill>
                  <a:srgbClr val="59595A"/>
                </a:solidFill>
                <a:latin typeface="Gill Sans MT" panose="020B0502020104020203" pitchFamily="34" charset="0"/>
              </a:rPr>
              <a:t>Each machine maintain</a:t>
            </a:r>
            <a:r>
              <a:rPr kumimoji="1" lang="zh-CN" altLang="en-US" dirty="0">
                <a:solidFill>
                  <a:srgbClr val="59595A"/>
                </a:solidFill>
                <a:latin typeface="Gill Sans MT" panose="020B0502020104020203" pitchFamily="34" charset="0"/>
              </a:rPr>
              <a:t> </a:t>
            </a:r>
            <a:r>
              <a:rPr kumimoji="1" lang="en-US" altLang="zh-CN" dirty="0">
                <a:solidFill>
                  <a:srgbClr val="59595A"/>
                </a:solidFill>
                <a:latin typeface="Gill Sans MT" panose="020B0502020104020203" pitchFamily="34" charset="0"/>
              </a:rPr>
              <a:t>self gradient, accumulate gradients using</a:t>
            </a:r>
            <a:r>
              <a:rPr kumimoji="1" lang="zh-CN" altLang="en-US" dirty="0">
                <a:solidFill>
                  <a:srgbClr val="59595A"/>
                </a:solidFill>
                <a:latin typeface="Gill Sans MT" panose="020B0502020104020203" pitchFamily="34" charset="0"/>
              </a:rPr>
              <a:t> </a:t>
            </a:r>
            <a:r>
              <a:rPr kumimoji="1" lang="en-US" altLang="zh-CN" dirty="0">
                <a:solidFill>
                  <a:srgbClr val="59595A"/>
                </a:solidFill>
                <a:latin typeface="Gill Sans MT" panose="020B0502020104020203" pitchFamily="34" charset="0"/>
              </a:rPr>
              <a:t>Collective communication.</a:t>
            </a:r>
          </a:p>
          <a:p>
            <a:pPr marL="694190" lvl="1" indent="-457200">
              <a:buFont typeface="+mj-lt"/>
              <a:buAutoNum type="arabicPeriod"/>
            </a:pPr>
            <a:r>
              <a:rPr kumimoji="1" lang="en-US" altLang="zh-CN" dirty="0">
                <a:solidFill>
                  <a:schemeClr val="tx1"/>
                </a:solidFill>
                <a:latin typeface="Gill Sans MT" panose="020B0502020104020203" pitchFamily="34" charset="0"/>
              </a:rPr>
              <a:t>When Gradient Accumulation?</a:t>
            </a:r>
          </a:p>
          <a:p>
            <a:pPr marL="694190" lvl="1" indent="-457200">
              <a:buFont typeface="+mj-lt"/>
              <a:buAutoNum type="arabicPeriod"/>
            </a:pPr>
            <a:r>
              <a:rPr kumimoji="1" lang="en-US" altLang="zh-CN" dirty="0">
                <a:solidFill>
                  <a:schemeClr val="tx1"/>
                </a:solidFill>
                <a:latin typeface="Gill Sans MT" panose="020B0502020104020203" pitchFamily="34" charset="0"/>
              </a:rPr>
              <a:t>How</a:t>
            </a:r>
            <a:r>
              <a:rPr kumimoji="1" lang="zh-CN" altLang="en-US" dirty="0">
                <a:solidFill>
                  <a:schemeClr val="tx1"/>
                </a:solidFill>
                <a:latin typeface="Gill Sans MT" panose="020B0502020104020203" pitchFamily="34" charset="0"/>
              </a:rPr>
              <a:t> </a:t>
            </a:r>
            <a:r>
              <a:rPr kumimoji="1" lang="en-US" altLang="zh-CN" dirty="0">
                <a:solidFill>
                  <a:schemeClr val="tx1"/>
                </a:solidFill>
                <a:latin typeface="Gill Sans MT" panose="020B0502020104020203" pitchFamily="34" charset="0"/>
              </a:rPr>
              <a:t>Gradient Accumulation efficient?</a:t>
            </a:r>
            <a:endParaRPr kumimoji="1" lang="zh-CN" altLang="en-US" dirty="0">
              <a:solidFill>
                <a:schemeClr val="tx1"/>
              </a:solidFill>
              <a:latin typeface="Gill Sans MT" panose="020B0502020104020203" pitchFamily="34" charset="0"/>
            </a:endParaRPr>
          </a:p>
        </p:txBody>
      </p:sp>
      <p:sp>
        <p:nvSpPr>
          <p:cNvPr id="5" name="矩形 4">
            <a:extLst>
              <a:ext uri="{FF2B5EF4-FFF2-40B4-BE49-F238E27FC236}">
                <a16:creationId xmlns:a16="http://schemas.microsoft.com/office/drawing/2014/main" id="{C23B9154-85D8-B449-92E2-1D93BF1B57A5}"/>
              </a:ext>
            </a:extLst>
          </p:cNvPr>
          <p:cNvSpPr/>
          <p:nvPr/>
        </p:nvSpPr>
        <p:spPr>
          <a:xfrm>
            <a:off x="481757" y="1588730"/>
            <a:ext cx="1584176" cy="400110"/>
          </a:xfrm>
          <a:prstGeom prst="rect">
            <a:avLst/>
          </a:prstGeom>
          <a:solidFill>
            <a:srgbClr val="C00000"/>
          </a:solidFill>
        </p:spPr>
        <p:txBody>
          <a:bodyPr wrap="square">
            <a:spAutoFit/>
          </a:bodyPr>
          <a:lstStyle/>
          <a:p>
            <a:pPr algn="ctr"/>
            <a:r>
              <a:rPr lang="en-US" altLang="zh-CN" sz="2000" dirty="0">
                <a:solidFill>
                  <a:schemeClr val="bg1"/>
                </a:solidFill>
                <a:latin typeface="Futura Medium" panose="020B0602020204020303" pitchFamily="34" charset="-79"/>
                <a:cs typeface="Futura Medium" panose="020B0602020204020303" pitchFamily="34" charset="-79"/>
              </a:rPr>
              <a:t>Theoretical</a:t>
            </a:r>
            <a:endParaRPr lang="zh-CN" altLang="en-US" sz="2000" dirty="0">
              <a:solidFill>
                <a:schemeClr val="bg1"/>
              </a:solidFill>
              <a:latin typeface="Futura Medium" panose="020B0602020204020303" pitchFamily="34" charset="-79"/>
              <a:cs typeface="Futura Medium" panose="020B0602020204020303" pitchFamily="34" charset="-79"/>
            </a:endParaRPr>
          </a:p>
        </p:txBody>
      </p:sp>
    </p:spTree>
    <p:extLst>
      <p:ext uri="{BB962C8B-B14F-4D97-AF65-F5344CB8AC3E}">
        <p14:creationId xmlns:p14="http://schemas.microsoft.com/office/powerpoint/2010/main" val="33457636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MH_CONTENTSID" val="509"/>
  <p:tag name="MH_SECTIONID" val="510,511,512,513,514,515,516,517,518,"/>
  <p:tag name="ISPRING_RESOURCE_PATHS_HASH_2" val="2db23b942c62c2c4cb60aef5a1d9cb0bf3ec243"/>
  <p:tag name="ISPRING_RESOURCE_PATHS_HASH_PRESENTER" val="90ea96664a412a4b1669132765de5862514a1fa"/>
</p:tagLst>
</file>

<file path=ppt/theme/theme1.xml><?xml version="1.0" encoding="utf-8"?>
<a:theme xmlns:a="http://schemas.openxmlformats.org/drawingml/2006/main" name="Title1">
  <a:themeElements>
    <a:clrScheme name="蓝色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itle2">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content01">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Content02">
  <a:themeElements>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fontScheme name="暗香扑面">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majorFont>
      <a:minorFont>
        <a:latin typeface="Franklin Gothic Book"/>
        <a:ea typeface=""/>
        <a:cs typeface=""/>
        <a:font script="Jpan" typeface="HG創英角ｺﾞｼｯｸUB"/>
        <a:font script="Hang" typeface="맑은 고딕"/>
        <a:font script="Hans" typeface="黑体"/>
        <a:font script="Hant" typeface="新細明體"/>
        <a:font script="Arab" typeface="Arial"/>
        <a:font script="Hebr" typeface="Arial"/>
        <a:font script="Thai" typeface="Cordian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lnDef>
    <a:txDef>
      <a:spPr>
        <a:noFill/>
      </a:spPr>
      <a:bodyPr wrap="square" rtlCol="0">
        <a:spAutoFit/>
      </a:bodyPr>
      <a:lstStyle>
        <a:defPPr>
          <a:buNone/>
          <a:defRPr b="0" dirty="0" err="1" smtClean="0">
            <a:latin typeface="+mn-lt"/>
          </a:defRPr>
        </a:defPPr>
      </a:lstStyle>
    </a:tx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Thankyou">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blank</Template>
  <TotalTime>17411</TotalTime>
  <Words>1022</Words>
  <Application>Microsoft Macintosh PowerPoint</Application>
  <PresentationFormat>自定义</PresentationFormat>
  <Paragraphs>108</Paragraphs>
  <Slides>25</Slides>
  <Notes>12</Notes>
  <HiddenSlides>0</HiddenSlides>
  <MMClips>0</MMClips>
  <ScaleCrop>false</ScaleCrop>
  <HeadingPairs>
    <vt:vector size="6" baseType="variant">
      <vt:variant>
        <vt:lpstr>已用的字体</vt:lpstr>
      </vt:variant>
      <vt:variant>
        <vt:i4>13</vt:i4>
      </vt:variant>
      <vt:variant>
        <vt:lpstr>主题</vt:lpstr>
      </vt:variant>
      <vt:variant>
        <vt:i4>6</vt:i4>
      </vt:variant>
      <vt:variant>
        <vt:lpstr>幻灯片标题</vt:lpstr>
      </vt:variant>
      <vt:variant>
        <vt:i4>25</vt:i4>
      </vt:variant>
    </vt:vector>
  </HeadingPairs>
  <TitlesOfParts>
    <vt:vector size="44" baseType="lpstr">
      <vt:lpstr>黑体</vt:lpstr>
      <vt:lpstr>华文细黑</vt:lpstr>
      <vt:lpstr>微软雅黑</vt:lpstr>
      <vt:lpstr>微软雅黑</vt:lpstr>
      <vt:lpstr>FrutigerNext LT Bold</vt:lpstr>
      <vt:lpstr>FrutigerNext LT Light</vt:lpstr>
      <vt:lpstr>FrutigerNext LT Medium</vt:lpstr>
      <vt:lpstr>GEETYPE-SkyGB-Flash Reguar</vt:lpstr>
      <vt:lpstr>Arial</vt:lpstr>
      <vt:lpstr>Calibri</vt:lpstr>
      <vt:lpstr>Futura Medium</vt:lpstr>
      <vt:lpstr>Gill Sans MT</vt:lpstr>
      <vt:lpstr>Wingdings</vt:lpstr>
      <vt:lpstr>Title1</vt:lpstr>
      <vt:lpstr>Title2</vt:lpstr>
      <vt:lpstr>content01</vt:lpstr>
      <vt:lpstr>Content02</vt:lpstr>
      <vt:lpstr>code01</vt:lpstr>
      <vt:lpstr>Thankyou</vt:lpstr>
      <vt:lpstr>分布式训练系列</vt:lpstr>
      <vt:lpstr>PowerPoint 演示文稿</vt:lpstr>
      <vt:lpstr>PowerPoint 演示文稿</vt:lpstr>
      <vt:lpstr>PowerPoint 演示文稿</vt:lpstr>
      <vt:lpstr>PowerPoint 演示文稿</vt:lpstr>
      <vt:lpstr>PowerPoint 演示文稿</vt:lpstr>
      <vt:lpstr>Data parallelism, DP</vt:lpstr>
      <vt:lpstr>Data parallelism Limitation(I)</vt:lpstr>
      <vt:lpstr>Data parallelism Limitation(II)</vt:lpstr>
      <vt:lpstr>Gradient Accumulation</vt:lpstr>
      <vt:lpstr>Gradient Accumulation: Synchronize</vt:lpstr>
      <vt:lpstr>Gradient Accumulation: Synchronize</vt:lpstr>
      <vt:lpstr>Gradient Accumulation: Asynchronous</vt:lpstr>
      <vt:lpstr>Gradient Accumulation: Asynchronous</vt:lpstr>
      <vt:lpstr>Gradient Accumulation Communication Method</vt:lpstr>
      <vt:lpstr>Distribution Data Parallel, DDP</vt:lpstr>
      <vt:lpstr>Distribution Data Parallel, DDP</vt:lpstr>
      <vt:lpstr>Distribution Data Parallel, DDP</vt:lpstr>
      <vt:lpstr>Collective communication</vt:lpstr>
      <vt:lpstr>Model’s States</vt:lpstr>
      <vt:lpstr>Fully Sharded Data Parallel, FSDP</vt:lpstr>
      <vt:lpstr>PowerPoint 演示文稿</vt:lpstr>
      <vt:lpstr>PyTorch Implication </vt:lpstr>
      <vt:lpstr>Inference</vt:lpstr>
      <vt:lpstr>PowerPoint 演示文稿</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COE延伸拉美北地区部试点小结：COE和HRBP协同关系</dc:title>
  <dc:creator>c00123705</dc:creator>
  <cp:lastModifiedBy>zomi</cp:lastModifiedBy>
  <cp:revision>2468</cp:revision>
  <dcterms:created xsi:type="dcterms:W3CDTF">2015-01-14T10:38:57Z</dcterms:created>
  <dcterms:modified xsi:type="dcterms:W3CDTF">2022-11-06T09:21:17Z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s_pID_725343">
    <vt:lpwstr>(4)+mRI5gXQHovmfVtvGi8YEj8MNucGyGqF6+S9e0Cq/oHdRt7j1cQpCgfR2wT34wXo3ifSLdp2_x000d_
yKWO99KTItGSQ+TlzeBGJwsp349jT3IYFg4uIIAGN1Sr6+zVCJQ83zqXieIpRC0ddyp00XIe_x000d_
AGQKlhgmFM3HQOYoMc7WxtsaVOvJxMXiHg0qf/nNhokoPB4Wp9r/kNZ90e1txeJqHcJWACTu_x000d_
VqQv5ACQ2nD4EZ87NP</vt:lpwstr>
  </property>
  <property fmtid="{D5CDD505-2E9C-101B-9397-08002B2CF9AE}" pid="3" name="_ms_pID_7253431">
    <vt:lpwstr>px3Ik0ZLGzfQzcCJsqyA3kvMOARvCMBL8Dhd75pjtmUV1aC6+8Ocxe_x000d_
bTa5I8Vdm6Kj28DsD6+YWqoh2lvpINNVtub7jghbMZ2e2pMxL4FAIVSA3xq1LicoEfUbh+E3_x000d_
+mvpI/wSYvDz2t8u1JHubKvNV7JNQUiW7iXzGhZb8OEDRGzgpz/C2sKYFd3zk/zuyM8TKKtY_x000d_
I+kyilpsAB3ZpR2buezpdf7vRdHbktFqV01V</vt:lpwstr>
  </property>
  <property fmtid="{D5CDD505-2E9C-101B-9397-08002B2CF9AE}" pid="4" name="_ms_pID_7253432">
    <vt:lpwstr>bPscNl73h+KBMIOAsGC5BjFPwGo4c9Erl1dl_x000d_
vs9OFVH4nUw6/t2aDq73yszRyL3FPUhqCxmmmuwVQHBnVOI56+ChAskHL52OZcAKavGhiXII_x000d_
aFSH+fQOLCuyhbAuBRYHGK3Tn2LIm/L/CRUstyABzM1b5HQdNsEncFPMhWribToTFsuj6hAo_x000d_
mvmyMQyM4tgghZnUKjGMVJQFQC0Bt2gS/+gcFl+EcP/wCA/uiZjETW</vt:lpwstr>
  </property>
  <property fmtid="{D5CDD505-2E9C-101B-9397-08002B2CF9AE}" pid="5" name="_ms_pID_7253433">
    <vt:lpwstr>9m</vt:lpwstr>
  </property>
  <property fmtid="{D5CDD505-2E9C-101B-9397-08002B2CF9AE}" pid="6" name="_new_ms_pID_72543">
    <vt:lpwstr>(4)hSH1c7EeH9DQqfYMTIReoPFik6LFaxH3KwskLNIU0YKIhjwHvVEjrpLWRqV7uIyGpejSF8KM
sv86SGgn9Ir3TkqYRrjdIwEgKGc4A/21HNjhA2K4aoeLYit94NfPUr2W3WEAwlLGrM1fDZ2+
VFZBqGvXyVklZplNn/LLsIUC6LHdqFRGfGSjLAeWNtF9b8dKkx0pCePVo4XRx0wmYPE7Ybyl
GTFmfROjjlVgxbal9i</vt:lpwstr>
  </property>
  <property fmtid="{D5CDD505-2E9C-101B-9397-08002B2CF9AE}" pid="7" name="_new_ms_pID_725431">
    <vt:lpwstr>e2wsJP4jz6HOGlkmsPr9lrGo1kEdZbvIAvT2sHKPFPy1mAMY17K9yP
q0z7h3Mbp3oHCSWtHsGqtMZGqCtdNXLFH4qkTcCVLG6h+BsdkQxjO07TYTq5Xj8+TJlSzdNN
pMLgrzfz+fBNdlRPF7WOfUxHtG9eDQfvfWuoRi3/et3FopfT6kW3iU3/ejNmFH4uNHwRL6EZ
AI10ZwDNh7NCRWyFwLeK4XdI6tcHp0GpM6H/</vt:lpwstr>
  </property>
  <property fmtid="{D5CDD505-2E9C-101B-9397-08002B2CF9AE}" pid="8" name="_new_ms_pID_725432">
    <vt:lpwstr>nQWu2vqa8qQgkzWaIlPHeRTXlXVESk0CZtQj
TDR3P43mY6wtoRSu00px5Wvzs2/uQ46qlskKVa3qN1K2L/UbjqmW7xRYkNOqqXgDZyPVEPp0
5u9vElhisHqgikUkqWfNvQqUVCqjQjfv7x2S59f1cW3HusQjGp822jmIOkOLJhq/XkGFSwz0
mJ4ECIZN4vmZcUSKwGbG2hxH/RQgoDyJx3IqMvPJstAjkAnmymPksH</vt:lpwstr>
  </property>
  <property fmtid="{D5CDD505-2E9C-101B-9397-08002B2CF9AE}" pid="9" name="_new_ms_pID_725433">
    <vt:lpwstr>/MFPS8s5615+AVDMpW
6G8LCA==</vt:lpwstr>
  </property>
  <property fmtid="{D5CDD505-2E9C-101B-9397-08002B2CF9AE}" pid="10" name="_2015_ms_pID_725343">
    <vt:lpwstr>(3)zMsu/D25T2549d4QwE/oB6Z3XT7Unuaugg9BbDn5SnyEftC7v3E9spTa1olQkAXsJ9oT7h2Z
Jt8YNy5B9OKOHsrp28hovBtFwQzGWnvf+nShjaUK66j1hVLwD8UGIpbL0t54/PLP6pmQTNl7
2AFreNXTUy4ADSEZkjM3+KP0iSp5FOg2DEt6ChWCxV2UD3ha78Wlic5m4ZrgUGFu2gxAVNyC
JNXz8rGA/UHsXeZLey</vt:lpwstr>
  </property>
  <property fmtid="{D5CDD505-2E9C-101B-9397-08002B2CF9AE}" pid="11" name="_2015_ms_pID_7253431">
    <vt:lpwstr>vw3TuZxZ2fdgMi8rilaYZ7yzdKxXjyfqpdLzw8KTF661sk0erWWMKK
/U4ZcB2Acg/VLjCtxWaPIOEI7zDD3AL8ihu4Z9IOGLXbTzB7eo8CO28VAwtZlTG2MdnkKGRA
3Sfz3JlXufjSwBr3HhN+ss+9pzDdjdMlli8VnecsMywf8v0d5noa2fsX1ZOzNNjp9mvfXS+G
ro6le3DgV0YYx7/s1z9EupudmxnZcgJ4EiqW</vt:lpwstr>
  </property>
  <property fmtid="{D5CDD505-2E9C-101B-9397-08002B2CF9AE}" pid="12" name="_2015_ms_pID_7253432">
    <vt:lpwstr>569ERqO/0SOjte7AUc5Ky+HfaoCatQdKNFLv
JmoHm1l4UzSAh5FH05nwEWqwSArKcrCn3FK4iHe+e/HPJp5DnnQ=</vt:lpwstr>
  </property>
  <property fmtid="{D5CDD505-2E9C-101B-9397-08002B2CF9AE}" pid="13" name="_readonly">
    <vt:lpwstr/>
  </property>
  <property fmtid="{D5CDD505-2E9C-101B-9397-08002B2CF9AE}" pid="14" name="_change">
    <vt:lpwstr/>
  </property>
  <property fmtid="{D5CDD505-2E9C-101B-9397-08002B2CF9AE}" pid="15" name="_full-control">
    <vt:lpwstr/>
  </property>
  <property fmtid="{D5CDD505-2E9C-101B-9397-08002B2CF9AE}" pid="16" name="sflag">
    <vt:lpwstr>1582504316</vt:lpwstr>
  </property>
</Properties>
</file>